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omments/comment2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.xml" ContentType="application/vnd.openxmlformats-officedocument.presentationml.notesSlid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5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6.xml" ContentType="application/vnd.openxmlformats-officedocument.drawingml.chartshapes+xml"/>
  <Override PartName="/ppt/charts/chart2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5.xml" ContentType="application/vnd.openxmlformats-officedocument.drawingml.chart+xml"/>
  <Override PartName="/ppt/drawings/drawing7.xml" ContentType="application/vnd.openxmlformats-officedocument.drawingml.chartshape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charts/chart2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3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3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3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0.xml" ContentType="application/vnd.openxmlformats-officedocument.drawingml.chartshapes+xml"/>
  <Override PartName="/ppt/charts/chart3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257" r:id="rId2"/>
    <p:sldId id="256" r:id="rId3"/>
    <p:sldId id="305" r:id="rId4"/>
    <p:sldId id="258" r:id="rId5"/>
    <p:sldId id="294" r:id="rId6"/>
    <p:sldId id="262" r:id="rId7"/>
    <p:sldId id="263" r:id="rId8"/>
    <p:sldId id="264" r:id="rId9"/>
    <p:sldId id="306" r:id="rId10"/>
    <p:sldId id="308" r:id="rId11"/>
    <p:sldId id="260" r:id="rId12"/>
    <p:sldId id="268" r:id="rId13"/>
    <p:sldId id="318" r:id="rId14"/>
    <p:sldId id="259" r:id="rId15"/>
    <p:sldId id="266" r:id="rId16"/>
    <p:sldId id="267" r:id="rId17"/>
    <p:sldId id="274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95" r:id="rId28"/>
    <p:sldId id="279" r:id="rId29"/>
    <p:sldId id="280" r:id="rId30"/>
    <p:sldId id="297" r:id="rId31"/>
    <p:sldId id="281" r:id="rId32"/>
    <p:sldId id="298" r:id="rId33"/>
    <p:sldId id="311" r:id="rId34"/>
    <p:sldId id="282" r:id="rId35"/>
    <p:sldId id="312" r:id="rId36"/>
    <p:sldId id="299" r:id="rId37"/>
    <p:sldId id="284" r:id="rId38"/>
    <p:sldId id="300" r:id="rId39"/>
    <p:sldId id="302" r:id="rId40"/>
    <p:sldId id="293" r:id="rId41"/>
    <p:sldId id="314" r:id="rId42"/>
    <p:sldId id="301" r:id="rId43"/>
    <p:sldId id="315" r:id="rId44"/>
    <p:sldId id="285" r:id="rId45"/>
    <p:sldId id="290" r:id="rId46"/>
    <p:sldId id="291" r:id="rId47"/>
    <p:sldId id="286" r:id="rId48"/>
    <p:sldId id="316" r:id="rId49"/>
    <p:sldId id="288" r:id="rId50"/>
    <p:sldId id="292" r:id="rId51"/>
    <p:sldId id="317" r:id="rId52"/>
    <p:sldId id="289" r:id="rId53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CCFF66"/>
    <a:srgbClr val="FF9966"/>
    <a:srgbClr val="CCFF99"/>
    <a:srgbClr val="FFCC00"/>
    <a:srgbClr val="00FF00"/>
    <a:srgbClr val="FF3300"/>
    <a:srgbClr val="FFFF66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0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9BF-4D27-BB9A-D5003DDD9B30}"/>
              </c:ext>
            </c:extLst>
          </c:dPt>
          <c:dPt>
            <c:idx val="1"/>
            <c:invertIfNegative val="0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0-19BF-4D27-BB9A-D5003DDD9B30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D-4DA3-95DE-9A6FA0B11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839440"/>
        <c:axId val="140839832"/>
        <c:axId val="0"/>
      </c:bar3DChart>
      <c:catAx>
        <c:axId val="14083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0839832"/>
        <c:crosses val="autoZero"/>
        <c:auto val="1"/>
        <c:lblAlgn val="ctr"/>
        <c:lblOffset val="100"/>
        <c:noMultiLvlLbl val="0"/>
      </c:catAx>
      <c:valAx>
        <c:axId val="140839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839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E01F-4D23-BA7D-ABDC42CE3EB6}"/>
              </c:ext>
            </c:extLst>
          </c:dPt>
          <c:dPt>
            <c:idx val="1"/>
            <c:invertIfNegative val="0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1-E01F-4D23-BA7D-ABDC42CE3EB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F-4403-AF85-0DBD5E2F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840616"/>
        <c:axId val="140841008"/>
        <c:axId val="0"/>
      </c:bar3DChart>
      <c:catAx>
        <c:axId val="140840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0841008"/>
        <c:crosses val="autoZero"/>
        <c:auto val="1"/>
        <c:lblAlgn val="ctr"/>
        <c:lblOffset val="100"/>
        <c:noMultiLvlLbl val="0"/>
      </c:catAx>
      <c:valAx>
        <c:axId val="140841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840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4.4995484347240169E-2"/>
          <c:w val="0.31020283586742292"/>
          <c:h val="0.842605989005254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0611220049808819"/>
                  <c:y val="-0.110422133919442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7715334771120905"/>
                  <c:y val="6.582857983659062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1328194377498613"/>
                  <c:y val="4.3531802795164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0611220049808827"/>
                  <c:y val="-1.4864518027617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5916830074713242"/>
                  <c:y val="-0.1337184620156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57946215182854E-3"/>
          <c:y val="4.2427079841188757E-2"/>
          <c:w val="0.55394633396348036"/>
          <c:h val="0.820326768589216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9-42E5-AE69-F8E2EFA096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9-42E5-AE69-F8E2EFA096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9-42E5-AE69-F8E2EFA096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A9-42E5-AE69-F8E2EFA096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5A9-42E5-AE69-F8E2EFA096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5A9-42E5-AE69-F8E2EFA096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5A9-42E5-AE69-F8E2EFA096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июнь</c:v>
                </c:pt>
                <c:pt idx="1">
                  <c:v>июль</c:v>
                </c:pt>
                <c:pt idx="2">
                  <c:v>август</c:v>
                </c:pt>
                <c:pt idx="3">
                  <c:v>сентябрь</c:v>
                </c:pt>
                <c:pt idx="4">
                  <c:v>октябрь</c:v>
                </c:pt>
                <c:pt idx="5">
                  <c:v>ноябрь</c:v>
                </c:pt>
                <c:pt idx="6">
                  <c:v>декабрь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3-4CA4-AE63-9F7741C5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2225.5</c:v>
                </c:pt>
                <c:pt idx="1">
                  <c:v>2281</c:v>
                </c:pt>
                <c:pt idx="2">
                  <c:v>2412.1</c:v>
                </c:pt>
                <c:pt idx="3">
                  <c:v>2558.6999999999998</c:v>
                </c:pt>
                <c:pt idx="4">
                  <c:v>2727.6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6985680"/>
        <c:axId val="196984896"/>
      </c:lineChart>
      <c:catAx>
        <c:axId val="19698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ru-RU"/>
          </a:p>
        </c:txPr>
        <c:crossAx val="196984896"/>
        <c:crosses val="autoZero"/>
        <c:auto val="1"/>
        <c:lblAlgn val="ctr"/>
        <c:lblOffset val="50"/>
        <c:noMultiLvlLbl val="0"/>
      </c:catAx>
      <c:valAx>
        <c:axId val="196984896"/>
        <c:scaling>
          <c:orientation val="minMax"/>
          <c:max val="3000"/>
          <c:min val="15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6985680"/>
        <c:crosses val="autoZero"/>
        <c:crossBetween val="between"/>
        <c:majorUnit val="15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105.3</c:v>
                </c:pt>
                <c:pt idx="1">
                  <c:v>109.3</c:v>
                </c:pt>
                <c:pt idx="2" formatCode="General">
                  <c:v>115.5</c:v>
                </c:pt>
                <c:pt idx="3" formatCode="General">
                  <c:v>123</c:v>
                </c:pt>
                <c:pt idx="4" formatCode="General">
                  <c:v>131.5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4685680"/>
        <c:axId val="196231608"/>
      </c:lineChart>
      <c:catAx>
        <c:axId val="30468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196231608"/>
        <c:crosses val="autoZero"/>
        <c:auto val="1"/>
        <c:lblAlgn val="ctr"/>
        <c:lblOffset val="100"/>
        <c:noMultiLvlLbl val="0"/>
      </c:catAx>
      <c:valAx>
        <c:axId val="196231608"/>
        <c:scaling>
          <c:orientation val="minMax"/>
          <c:max val="140"/>
          <c:min val="7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468568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24633</c:v>
                </c:pt>
                <c:pt idx="1">
                  <c:v>26290</c:v>
                </c:pt>
                <c:pt idx="2">
                  <c:v>27783</c:v>
                </c:pt>
                <c:pt idx="3">
                  <c:v>29450</c:v>
                </c:pt>
                <c:pt idx="4">
                  <c:v>31218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669864"/>
        <c:axId val="304670256"/>
      </c:lineChart>
      <c:catAx>
        <c:axId val="304669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304670256"/>
        <c:crosses val="autoZero"/>
        <c:auto val="1"/>
        <c:lblAlgn val="ctr"/>
        <c:lblOffset val="100"/>
        <c:noMultiLvlLbl val="0"/>
      </c:catAx>
      <c:valAx>
        <c:axId val="304670256"/>
        <c:scaling>
          <c:orientation val="minMax"/>
          <c:min val="2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30466986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471684216157053E-2"/>
                  <c:y val="-0.10401265956204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788.4</c:v>
                </c:pt>
                <c:pt idx="1">
                  <c:v>877</c:v>
                </c:pt>
                <c:pt idx="2">
                  <c:v>886</c:v>
                </c:pt>
                <c:pt idx="3">
                  <c:v>940.8</c:v>
                </c:pt>
                <c:pt idx="4">
                  <c:v>998.9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4671040"/>
        <c:axId val="304671432"/>
      </c:lineChart>
      <c:catAx>
        <c:axId val="30467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304671432"/>
        <c:crosses val="autoZero"/>
        <c:auto val="1"/>
        <c:lblAlgn val="ctr"/>
        <c:lblOffset val="100"/>
        <c:noMultiLvlLbl val="0"/>
      </c:catAx>
      <c:valAx>
        <c:axId val="304671432"/>
        <c:scaling>
          <c:orientation val="minMax"/>
          <c:min val="6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467104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>
                <a:solidFill>
                  <a:schemeClr val="tx1"/>
                </a:solidFill>
              </a:rPr>
              <a:t>млн.руб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86050925925925925"/>
          <c:y val="1.9642228626261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20"/>
      <c:rotY val="1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4617519349701897E-2"/>
                  <c:y val="-3.3073460129697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34-4EEA-A157-3E1079F07C41}"/>
                </c:ext>
              </c:extLst>
            </c:dLbl>
            <c:dLbl>
              <c:idx val="1"/>
              <c:layout>
                <c:manualLayout>
                  <c:x val="-4.6296296296296315E-2"/>
                  <c:y val="-8.418097982683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34-4EEA-A157-3E1079F07C41}"/>
                </c:ext>
              </c:extLst>
            </c:dLbl>
            <c:dLbl>
              <c:idx val="2"/>
              <c:layout>
                <c:manualLayout>
                  <c:x val="-3.3798327963559605E-3"/>
                  <c:y val="-4.3919230781910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34-4EEA-A157-3E1079F07C41}"/>
                </c:ext>
              </c:extLst>
            </c:dLbl>
            <c:dLbl>
              <c:idx val="3"/>
              <c:layout>
                <c:manualLayout>
                  <c:x val="-5.2168971966078921E-3"/>
                  <c:y val="-3.0078283402731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34-4EEA-A157-3E1079F07C41}"/>
                </c:ext>
              </c:extLst>
            </c:dLbl>
            <c:dLbl>
              <c:idx val="4"/>
              <c:layout>
                <c:manualLayout>
                  <c:x val="4.4127041439840015E-4"/>
                  <c:y val="-3.9252969626237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810.80819392000001</c:v>
                </c:pt>
                <c:pt idx="1">
                  <c:v>1146.0856744499999</c:v>
                </c:pt>
                <c:pt idx="2">
                  <c:v>790.47144000000003</c:v>
                </c:pt>
                <c:pt idx="3">
                  <c:v>789.03770999999995</c:v>
                </c:pt>
                <c:pt idx="4">
                  <c:v>772.15036999999995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4-4EEA-A157-3E1079F07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5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7.2530864197530895E-2"/>
                  <c:y val="-3.9284457252522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34-4EEA-A157-3E1079F07C41}"/>
                </c:ext>
              </c:extLst>
            </c:dLbl>
            <c:dLbl>
              <c:idx val="1"/>
              <c:layout>
                <c:manualLayout>
                  <c:x val="6.6358024691358028E-2"/>
                  <c:y val="-1.6836195965366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34-4EEA-A157-3E1079F07C41}"/>
                </c:ext>
              </c:extLst>
            </c:dLbl>
            <c:dLbl>
              <c:idx val="2"/>
              <c:layout>
                <c:manualLayout>
                  <c:x val="3.3582842647113177E-2"/>
                  <c:y val="-2.8596355016632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34-4EEA-A157-3E1079F07C41}"/>
                </c:ext>
              </c:extLst>
            </c:dLbl>
            <c:dLbl>
              <c:idx val="3"/>
              <c:layout>
                <c:manualLayout>
                  <c:x val="4.8427258082435282E-2"/>
                  <c:y val="-3.1213219658381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34-4EEA-A157-3E1079F07C41}"/>
                </c:ext>
              </c:extLst>
            </c:dLbl>
            <c:dLbl>
              <c:idx val="4"/>
              <c:layout>
                <c:manualLayout>
                  <c:x val="6.01851851851851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814.27899953999997</c:v>
                </c:pt>
                <c:pt idx="1">
                  <c:v>1160.1861824800001</c:v>
                </c:pt>
                <c:pt idx="2">
                  <c:v>788.60355000000004</c:v>
                </c:pt>
                <c:pt idx="3">
                  <c:v>784.03770999999995</c:v>
                </c:pt>
                <c:pt idx="4">
                  <c:v>772.15036999999995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4-4EEA-A157-3E1079F07C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gradFill rotWithShape="1">
              <a:gsLst>
                <a:gs pos="100000">
                  <a:srgbClr val="FF0000"/>
                </a:gs>
                <a:gs pos="10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434-4EEA-A157-3E1079F07C41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solidFill>
                  <a:srgbClr val="7030A0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rgbClr val="7030A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34-4EEA-A157-3E1079F07C41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5434-4EEA-A157-3E1079F07C41}"/>
              </c:ext>
            </c:extLst>
          </c:dPt>
          <c:dPt>
            <c:idx val="3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7D8B-40F9-AD3C-C44B8B8800B7}"/>
              </c:ext>
            </c:extLst>
          </c:dPt>
          <c:dLbls>
            <c:dLbl>
              <c:idx val="0"/>
              <c:layout>
                <c:manualLayout>
                  <c:x val="3.4611779246750358E-2"/>
                  <c:y val="0.1064404541723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34-4EEA-A157-3E1079F07C41}"/>
                </c:ext>
              </c:extLst>
            </c:dLbl>
            <c:dLbl>
              <c:idx val="1"/>
              <c:layout>
                <c:manualLayout>
                  <c:x val="4.8868065585305327E-2"/>
                  <c:y val="0.106724188236225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34-4EEA-A157-3E1079F07C41}"/>
                </c:ext>
              </c:extLst>
            </c:dLbl>
            <c:dLbl>
              <c:idx val="2"/>
              <c:layout>
                <c:manualLayout>
                  <c:x val="4.1887012554160524E-2"/>
                  <c:y val="-2.1786325378064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34-4EEA-A157-3E1079F07C41}"/>
                </c:ext>
              </c:extLst>
            </c:dLbl>
            <c:dLbl>
              <c:idx val="3"/>
              <c:layout>
                <c:manualLayout>
                  <c:x val="2.5720521793874754E-2"/>
                  <c:y val="-1.9626484813118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120167203644032E-2"/>
                      <c:h val="4.34661216994537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7D8B-40F9-AD3C-C44B8B8800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-3.4708056200000001</c:v>
                </c:pt>
                <c:pt idx="1">
                  <c:v>-14.10050803</c:v>
                </c:pt>
                <c:pt idx="2">
                  <c:v>1.8678900000000001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4-4EEA-A157-3E1079F07C4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5434-4EEA-A157-3E1079F07C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4673088"/>
        <c:axId val="304673480"/>
        <c:axId val="0"/>
      </c:bar3DChart>
      <c:catAx>
        <c:axId val="30467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673480"/>
        <c:crosses val="autoZero"/>
        <c:auto val="1"/>
        <c:lblAlgn val="ctr"/>
        <c:lblOffset val="100"/>
        <c:noMultiLvlLbl val="0"/>
      </c:catAx>
      <c:valAx>
        <c:axId val="304673480"/>
        <c:scaling>
          <c:orientation val="minMax"/>
          <c:max val="120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67308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layout>
        <c:manualLayout>
          <c:xMode val="edge"/>
          <c:yMode val="edge"/>
          <c:x val="0.67353209037698003"/>
          <c:y val="2.860042577851711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, тыс.руб.</c:v>
                </c:pt>
              </c:strCache>
            </c:strRef>
          </c:tx>
          <c:spPr>
            <a:solidFill>
              <a:srgbClr val="CCFF66"/>
            </a:solidFill>
            <a:ln w="34925">
              <a:solidFill>
                <a:srgbClr val="CCFF66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34925">
                <a:solidFill>
                  <a:schemeClr val="accent3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0BD-45FF-A7DF-26C6EE5DA56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34925">
                <a:solidFill>
                  <a:srgbClr val="CCFF6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C6B5-47F9-9DE3-AE51D317332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34925">
                <a:solidFill>
                  <a:srgbClr val="CCFF6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6B5-47F9-9DE3-AE51D317332F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1800" b="1" i="0" u="none" strike="noStrike" baseline="0" dirty="0"/>
                      <a:t>1 146 085,67</a:t>
                    </a:r>
                    <a:endParaRPr lang="en-US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45-4C4F-868F-C4FE67682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810808.19391999999</c:v>
                </c:pt>
                <c:pt idx="1">
                  <c:v>1146085.67445</c:v>
                </c:pt>
                <c:pt idx="2">
                  <c:v>790471.44</c:v>
                </c:pt>
                <c:pt idx="3">
                  <c:v>789037.71</c:v>
                </c:pt>
                <c:pt idx="4">
                  <c:v>772150.37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5-4C4F-868F-C4FE67682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6770144"/>
        <c:axId val="306770536"/>
      </c:barChart>
      <c:catAx>
        <c:axId val="30677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306770536"/>
        <c:crosses val="autoZero"/>
        <c:auto val="1"/>
        <c:lblAlgn val="ctr"/>
        <c:lblOffset val="100"/>
        <c:noMultiLvlLbl val="0"/>
      </c:catAx>
      <c:valAx>
        <c:axId val="306770536"/>
        <c:scaling>
          <c:orientation val="minMax"/>
          <c:max val="1200000"/>
          <c:min val="650000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06770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143564856430094"/>
          <c:y val="3.0866359269839376E-2"/>
          <c:w val="0.51240702364567392"/>
          <c:h val="0.8130307508662407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доходы, тыс.руб.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EDA9-4AED-AC4B-89940A1067BC}"/>
              </c:ext>
            </c:extLst>
          </c:dPt>
          <c:dLbls>
            <c:dLbl>
              <c:idx val="0"/>
              <c:layout>
                <c:manualLayout>
                  <c:x val="1.7978948160947874E-3"/>
                  <c:y val="-1.308382211971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A9-4AED-AC4B-89940A1067BC}"/>
                </c:ext>
              </c:extLst>
            </c:dLbl>
            <c:dLbl>
              <c:idx val="1"/>
              <c:layout>
                <c:manualLayout>
                  <c:x val="2.6561557439439701E-3"/>
                  <c:y val="-4.695865532653642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A9-4AED-AC4B-89940A1067BC}"/>
                </c:ext>
              </c:extLst>
            </c:dLbl>
            <c:dLbl>
              <c:idx val="2"/>
              <c:layout>
                <c:manualLayout>
                  <c:x val="1.2840630196277283E-3"/>
                  <c:y val="4.513305327139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9-4AED-AC4B-89940A1067BC}"/>
                </c:ext>
              </c:extLst>
            </c:dLbl>
            <c:dLbl>
              <c:idx val="3"/>
              <c:layout>
                <c:manualLayout>
                  <c:x val="-1.4575974570318366E-3"/>
                  <c:y val="1.594590820839681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3B-4BE3-AF1C-A367B18CFE21}"/>
                </c:ext>
              </c:extLst>
            </c:dLbl>
            <c:dLbl>
              <c:idx val="4"/>
              <c:layout>
                <c:manualLayout>
                  <c:x val="4.3727923710955643E-3"/>
                  <c:y val="1.2082091988673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2021-прогноз</c:v>
                </c:pt>
                <c:pt idx="1">
                  <c:v>2020-прогноз</c:v>
                </c:pt>
                <c:pt idx="2">
                  <c:v>2019-прогноз</c:v>
                </c:pt>
                <c:pt idx="3">
                  <c:v>2018-оценка</c:v>
                </c:pt>
                <c:pt idx="4">
                  <c:v>2017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270868.81</c:v>
                </c:pt>
                <c:pt idx="1">
                  <c:v>260024.85</c:v>
                </c:pt>
                <c:pt idx="2">
                  <c:v>247988.29</c:v>
                </c:pt>
                <c:pt idx="3">
                  <c:v>264165.35242000001</c:v>
                </c:pt>
                <c:pt idx="4">
                  <c:v>235071.22717999999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9-4AED-AC4B-89940A1067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поступления, тыс.руб.</c:v>
                </c:pt>
              </c:strCache>
            </c:strRef>
          </c:tx>
          <c:spPr>
            <a:solidFill>
              <a:srgbClr val="CCFF66"/>
            </a:solidFill>
            <a:ln>
              <a:solidFill>
                <a:srgbClr val="CCFF6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rgbClr val="CCFF66"/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rgbClr val="CCFF66"/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EDA9-4AED-AC4B-89940A1067BC}"/>
              </c:ext>
            </c:extLst>
          </c:dPt>
          <c:dLbls>
            <c:dLbl>
              <c:idx val="0"/>
              <c:layout>
                <c:manualLayout>
                  <c:x val="3.6834750225181595E-3"/>
                  <c:y val="4.195000467132385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A9-4AED-AC4B-89940A1067BC}"/>
                </c:ext>
              </c:extLst>
            </c:dLbl>
            <c:dLbl>
              <c:idx val="1"/>
              <c:layout>
                <c:manualLayout>
                  <c:x val="5.830389828127453E-3"/>
                  <c:y val="-9.519733517455541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A9-4AED-AC4B-89940A1067BC}"/>
                </c:ext>
              </c:extLst>
            </c:dLbl>
            <c:dLbl>
              <c:idx val="2"/>
              <c:layout>
                <c:manualLayout>
                  <c:x val="-2.40365854666285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A9-4AED-AC4B-89940A1067BC}"/>
                </c:ext>
              </c:extLst>
            </c:dLbl>
            <c:dLbl>
              <c:idx val="3"/>
              <c:layout>
                <c:manualLayout>
                  <c:x val="-7.2879872851593711E-3"/>
                  <c:y val="-2.097500233566668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3B-4BE3-AF1C-A367B18CFE21}"/>
                </c:ext>
              </c:extLst>
            </c:dLbl>
            <c:dLbl>
              <c:idx val="4"/>
              <c:layout>
                <c:manualLayout>
                  <c:x val="1.7491169484382361E-2"/>
                  <c:y val="3.01582099859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2021-прогноз</c:v>
                </c:pt>
                <c:pt idx="1">
                  <c:v>2020-прогноз</c:v>
                </c:pt>
                <c:pt idx="2">
                  <c:v>2019-прогноз</c:v>
                </c:pt>
                <c:pt idx="3">
                  <c:v>2018-оценка</c:v>
                </c:pt>
                <c:pt idx="4">
                  <c:v>2017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501281.56</c:v>
                </c:pt>
                <c:pt idx="1">
                  <c:v>529012.86</c:v>
                </c:pt>
                <c:pt idx="2">
                  <c:v>542371.15</c:v>
                </c:pt>
                <c:pt idx="3">
                  <c:v>881920.32203000004</c:v>
                </c:pt>
                <c:pt idx="4">
                  <c:v>575736.96673999995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A9-4AED-AC4B-89940A106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771320"/>
        <c:axId val="306771712"/>
      </c:barChart>
      <c:catAx>
        <c:axId val="3067713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06771712"/>
        <c:crosses val="autoZero"/>
        <c:auto val="1"/>
        <c:lblAlgn val="ctr"/>
        <c:lblOffset val="100"/>
        <c:noMultiLvlLbl val="0"/>
      </c:catAx>
      <c:valAx>
        <c:axId val="306771712"/>
        <c:scaling>
          <c:orientation val="minMax"/>
          <c:max val="1200000"/>
          <c:min val="0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crossAx val="30677132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7020026929973805"/>
          <c:y val="7.7930311065826555E-2"/>
          <c:w val="0.2889114249013654"/>
          <c:h val="0.699014236220639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endParaRPr lang="ru-RU" sz="2400" dirty="0"/>
          </a:p>
          <a:p>
            <a:pPr>
              <a:defRPr sz="2400"/>
            </a:pPr>
            <a:endParaRPr lang="ru-RU" sz="2400" dirty="0"/>
          </a:p>
          <a:p>
            <a:pPr>
              <a:defRPr sz="2400"/>
            </a:pPr>
            <a:endParaRPr lang="ru-RU" sz="1200" dirty="0"/>
          </a:p>
          <a:p>
            <a:pPr>
              <a:defRPr sz="2400"/>
            </a:pPr>
            <a:r>
              <a:rPr lang="ru-RU" sz="1800" b="0" dirty="0" err="1"/>
              <a:t>тыс.руб</a:t>
            </a:r>
            <a:r>
              <a:rPr lang="ru-RU" sz="1800" b="0" dirty="0"/>
              <a:t>.</a:t>
            </a:r>
          </a:p>
        </c:rich>
      </c:tx>
      <c:layout>
        <c:manualLayout>
          <c:xMode val="edge"/>
          <c:yMode val="edge"/>
          <c:x val="0.84263793318002078"/>
          <c:y val="1.9336581816398028E-2"/>
        </c:manualLayout>
      </c:layout>
      <c:overlay val="1"/>
      <c:spPr>
        <a:solidFill>
          <a:srgbClr val="CCFF66"/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250"/>
      <c:depthPercent val="12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352461038001318"/>
          <c:y val="8.7435326708281066E-2"/>
          <c:w val="0.32974479222588482"/>
          <c:h val="0.51132659790892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C19-4BF2-B8DE-63F6CC35E9F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C19-4BF2-B8DE-63F6CC35E9F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AC19-4BF2-B8DE-63F6CC35E9FB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7-AC19-4BF2-B8DE-63F6CC35E9FB}"/>
              </c:ext>
            </c:extLst>
          </c:dPt>
          <c:dPt>
            <c:idx val="5"/>
            <c:bubble3D val="0"/>
            <c:spPr>
              <a:solidFill>
                <a:srgbClr val="009900"/>
              </a:solidFill>
            </c:spPr>
            <c:extLst>
              <c:ext xmlns:c16="http://schemas.microsoft.com/office/drawing/2014/chart" uri="{C3380CC4-5D6E-409C-BE32-E72D297353CC}">
                <c16:uniqueId val="{00000009-AC19-4BF2-B8DE-63F6CC35E9FB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Доход от акцизов</c:v>
                </c:pt>
                <c:pt idx="2">
                  <c:v>Налог (от применения ПС)</c:v>
                </c:pt>
                <c:pt idx="3">
                  <c:v>ЕНВД</c:v>
                </c:pt>
                <c:pt idx="4">
                  <c:v>ЕСХН </c:v>
                </c:pt>
                <c:pt idx="5">
                  <c:v>Госпошлина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172002.19</c:v>
                </c:pt>
                <c:pt idx="1">
                  <c:v>2392.1999999999998</c:v>
                </c:pt>
                <c:pt idx="2">
                  <c:v>1306.3</c:v>
                </c:pt>
                <c:pt idx="3">
                  <c:v>6280.8</c:v>
                </c:pt>
                <c:pt idx="4">
                  <c:v>1168.3499999999999</c:v>
                </c:pt>
                <c:pt idx="5">
                  <c:v>4520.8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0-4F01-9C51-B6A15AF769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1347112860892393E-2"/>
          <c:y val="0.6244090210757729"/>
          <c:w val="0.41395273301164331"/>
          <c:h val="0.37559097892422755"/>
        </c:manualLayout>
      </c:layout>
      <c:overlay val="0"/>
      <c:txPr>
        <a:bodyPr/>
        <a:lstStyle/>
        <a:p>
          <a:pPr algn="l">
            <a:lnSpc>
              <a:spcPct val="100000"/>
            </a:lnSpc>
            <a:defRPr sz="2000" kern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2019 г. - </a:t>
            </a:r>
            <a:r>
              <a:rPr lang="en-US" dirty="0"/>
              <a:t>2</a:t>
            </a:r>
            <a:r>
              <a:rPr lang="ru-RU" dirty="0"/>
              <a:t>7 265,3 тыс.руб.</a:t>
            </a:r>
          </a:p>
        </c:rich>
      </c:tx>
      <c:layout>
        <c:manualLayout>
          <c:xMode val="edge"/>
          <c:yMode val="edge"/>
          <c:x val="2.5380692467861996E-2"/>
          <c:y val="3.6586558062626694E-2"/>
        </c:manualLayout>
      </c:layout>
      <c:overlay val="0"/>
      <c:spPr>
        <a:solidFill>
          <a:schemeClr val="accent6">
            <a:lumMod val="75000"/>
          </a:schemeClr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002302611537779E-3"/>
          <c:y val="0.27767645506344629"/>
          <c:w val="0.40535292225595004"/>
          <c:h val="0.609011995005264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Lbl>
              <c:idx val="0"/>
              <c:layout>
                <c:manualLayout>
                  <c:x val="-0.14765574882360746"/>
                  <c:y val="-0.12704370831375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33-47AC-8413-0971006DB280}"/>
                </c:ext>
              </c:extLst>
            </c:dLbl>
            <c:dLbl>
              <c:idx val="1"/>
              <c:layout>
                <c:manualLayout>
                  <c:x val="8.6714043421698667E-2"/>
                  <c:y val="7.332101980512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33-47AC-8413-0971006DB280}"/>
                </c:ext>
              </c:extLst>
            </c:dLbl>
            <c:dLbl>
              <c:idx val="2"/>
              <c:layout>
                <c:manualLayout>
                  <c:x val="4.2669990072787614E-3"/>
                  <c:y val="3.5222445283630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33-47AC-8413-0971006DB280}"/>
                </c:ext>
              </c:extLst>
            </c:dLbl>
            <c:dLbl>
              <c:idx val="3"/>
              <c:layout>
                <c:manualLayout>
                  <c:x val="3.8402991065508853E-2"/>
                  <c:y val="-8.54459245469132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33-47AC-8413-0971006DB280}"/>
                </c:ext>
              </c:extLst>
            </c:dLbl>
            <c:dLbl>
              <c:idx val="4"/>
              <c:layout>
                <c:manualLayout>
                  <c:x val="-3.1499860230583696E-2"/>
                  <c:y val="-4.2427659704424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3-47AC-8413-0971006DB2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компенсация затрат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13211</c:v>
                </c:pt>
                <c:pt idx="1">
                  <c:v>764.5</c:v>
                </c:pt>
                <c:pt idx="2">
                  <c:v>165.4</c:v>
                </c:pt>
                <c:pt idx="3">
                  <c:v>11280</c:v>
                </c:pt>
                <c:pt idx="4">
                  <c:v>1779</c:v>
                </c:pt>
                <c:pt idx="5">
                  <c:v>65.400000000000006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026984456924144"/>
          <c:y val="0.76433323792788799"/>
          <c:w val="0.56618888223889097"/>
          <c:h val="0.20107143512168901"/>
        </c:manualLayout>
      </c:layout>
      <c:overlay val="0"/>
      <c:txPr>
        <a:bodyPr/>
        <a:lstStyle/>
        <a:p>
          <a:pPr algn="just"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dirty="0"/>
              <a:t>2020г. - </a:t>
            </a:r>
            <a:r>
              <a:rPr lang="en-US" sz="1800" dirty="0"/>
              <a:t>2</a:t>
            </a:r>
            <a:r>
              <a:rPr lang="ru-RU" sz="1800" dirty="0"/>
              <a:t>7 030,0 тыс.руб.</a:t>
            </a:r>
          </a:p>
        </c:rich>
      </c:tx>
      <c:layout>
        <c:manualLayout>
          <c:xMode val="edge"/>
          <c:yMode val="edge"/>
          <c:x val="8.7884580284730271E-2"/>
          <c:y val="0"/>
        </c:manualLayout>
      </c:layout>
      <c:overlay val="0"/>
      <c:spPr>
        <a:solidFill>
          <a:schemeClr val="accent5">
            <a:lumMod val="40000"/>
            <a:lumOff val="60000"/>
          </a:schemeClr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30"/>
      <c:rotY val="30"/>
      <c:rAngAx val="0"/>
      <c:perspective val="4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2529510609932232"/>
          <c:y val="1.0783346009987489E-2"/>
          <c:w val="0.85411787579157872"/>
          <c:h val="0.989216707402881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6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98-463E-B0B5-30D50962478D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916E-4A70-BA3C-E49D9EC4394A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A298-463E-B0B5-30D50962478D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</c:spPr>
            <c:extLst>
              <c:ext xmlns:c16="http://schemas.microsoft.com/office/drawing/2014/chart" uri="{C3380CC4-5D6E-409C-BE32-E72D297353CC}">
                <c16:uniqueId val="{00000002-A298-463E-B0B5-30D50962478D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3-A298-463E-B0B5-30D50962478D}"/>
              </c:ext>
            </c:extLst>
          </c:dPt>
          <c:dLbls>
            <c:dLbl>
              <c:idx val="0"/>
              <c:layout>
                <c:manualLayout>
                  <c:x val="-9.7003110765470496E-2"/>
                  <c:y val="-0.154543823834388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95856015998225"/>
                      <c:h val="0.10273511276524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298-463E-B0B5-30D50962478D}"/>
                </c:ext>
              </c:extLst>
            </c:dLbl>
            <c:dLbl>
              <c:idx val="1"/>
              <c:layout>
                <c:manualLayout>
                  <c:x val="0.21798694480569697"/>
                  <c:y val="7.0381531681664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6E-4A70-BA3C-E49D9EC4394A}"/>
                </c:ext>
              </c:extLst>
            </c:dLbl>
            <c:dLbl>
              <c:idx val="2"/>
              <c:layout>
                <c:manualLayout>
                  <c:x val="2.6554783673273772E-2"/>
                  <c:y val="0.101332490834351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72938476921369"/>
                      <c:h val="6.45217661000629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298-463E-B0B5-30D50962478D}"/>
                </c:ext>
              </c:extLst>
            </c:dLbl>
            <c:dLbl>
              <c:idx val="3"/>
              <c:layout>
                <c:manualLayout>
                  <c:x val="0.16384233951329669"/>
                  <c:y val="1.9964829615881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106641212200911"/>
                      <c:h val="9.9795556485009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298-463E-B0B5-30D50962478D}"/>
                </c:ext>
              </c:extLst>
            </c:dLbl>
            <c:dLbl>
              <c:idx val="4"/>
              <c:layout>
                <c:manualLayout>
                  <c:x val="-0.20626684181060487"/>
                  <c:y val="-2.32221538032417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58571923381062"/>
                      <c:h val="0.10861408917527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298-463E-B0B5-30D50962478D}"/>
                </c:ext>
              </c:extLst>
            </c:dLbl>
            <c:dLbl>
              <c:idx val="5"/>
              <c:layout>
                <c:manualLayout>
                  <c:x val="-1.1538342144990426E-2"/>
                  <c:y val="-3.0626916158251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E25-4FBE-AC2B-4C727422DB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13747.3</c:v>
                </c:pt>
                <c:pt idx="1">
                  <c:v>795.1</c:v>
                </c:pt>
                <c:pt idx="2">
                  <c:v>171.9</c:v>
                </c:pt>
                <c:pt idx="3">
                  <c:v>10399.4</c:v>
                </c:pt>
                <c:pt idx="4">
                  <c:v>1848.4</c:v>
                </c:pt>
                <c:pt idx="5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7-916E-4A70-BA3C-E49D9EC439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2021г. - </a:t>
            </a:r>
            <a:r>
              <a:rPr lang="en-US" sz="1800" dirty="0"/>
              <a:t>2</a:t>
            </a:r>
            <a:r>
              <a:rPr lang="ru-RU" sz="1800" dirty="0"/>
              <a:t>6 916,2 тыс.руб.</a:t>
            </a:r>
          </a:p>
        </c:rich>
      </c:tx>
      <c:layout>
        <c:manualLayout>
          <c:xMode val="edge"/>
          <c:yMode val="edge"/>
          <c:x val="0.19005326568652867"/>
          <c:y val="8.7212515792223894E-4"/>
        </c:manualLayout>
      </c:layout>
      <c:overlay val="0"/>
      <c:spPr>
        <a:solidFill>
          <a:schemeClr val="accent5">
            <a:lumMod val="40000"/>
            <a:lumOff val="60000"/>
          </a:schemeClr>
        </a:solidFill>
        <a:ln>
          <a:solidFill>
            <a:srgbClr val="CCFF66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30"/>
      <c:rotY val="2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0098169920117815E-2"/>
          <c:y val="0.21145578928141692"/>
          <c:w val="0.91223742024306675"/>
          <c:h val="0.76266502403687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4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98-463E-B0B5-30D50962478D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63C0-4294-A017-C7222E4783F7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A298-463E-B0B5-30D50962478D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</c:spPr>
            <c:extLst>
              <c:ext xmlns:c16="http://schemas.microsoft.com/office/drawing/2014/chart" uri="{C3380CC4-5D6E-409C-BE32-E72D297353CC}">
                <c16:uniqueId val="{00000002-A298-463E-B0B5-30D50962478D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3-A298-463E-B0B5-30D50962478D}"/>
              </c:ext>
            </c:extLst>
          </c:dPt>
          <c:dLbls>
            <c:dLbl>
              <c:idx val="0"/>
              <c:layout>
                <c:manualLayout>
                  <c:x val="-5.4890443012000939E-2"/>
                  <c:y val="-0.113698925778845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504218352155881"/>
                      <c:h val="0.104114119824348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298-463E-B0B5-30D50962478D}"/>
                </c:ext>
              </c:extLst>
            </c:dLbl>
            <c:dLbl>
              <c:idx val="1"/>
              <c:layout>
                <c:manualLayout>
                  <c:x val="0.15362181979780024"/>
                  <c:y val="5.6859967992451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C0-4294-A017-C7222E4783F7}"/>
                </c:ext>
              </c:extLst>
            </c:dLbl>
            <c:dLbl>
              <c:idx val="2"/>
              <c:layout>
                <c:manualLayout>
                  <c:x val="-3.1345156660597805E-2"/>
                  <c:y val="3.734219795834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98-463E-B0B5-30D50962478D}"/>
                </c:ext>
              </c:extLst>
            </c:dLbl>
            <c:dLbl>
              <c:idx val="3"/>
              <c:layout>
                <c:manualLayout>
                  <c:x val="-1.4926910597089005E-2"/>
                  <c:y val="2.3509618029912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6450643806017"/>
                      <c:h val="0.104114119824348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298-463E-B0B5-30D50962478D}"/>
                </c:ext>
              </c:extLst>
            </c:dLbl>
            <c:dLbl>
              <c:idx val="4"/>
              <c:layout>
                <c:manualLayout>
                  <c:x val="-0.10357437608973159"/>
                  <c:y val="-2.20614335330456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66192418529461"/>
                      <c:h val="7.08508227558667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298-463E-B0B5-30D5096247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14296.3</c:v>
                </c:pt>
                <c:pt idx="1">
                  <c:v>826.1</c:v>
                </c:pt>
                <c:pt idx="2">
                  <c:v>178.8</c:v>
                </c:pt>
                <c:pt idx="3">
                  <c:v>9618.4</c:v>
                </c:pt>
                <c:pt idx="4">
                  <c:v>1922.3</c:v>
                </c:pt>
                <c:pt idx="5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7-63C0-4294-A017-C7222E4783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</a:t>
            </a:r>
            <a:r>
              <a:rPr lang="ru-RU" sz="2160" dirty="0"/>
              <a:t>6</a:t>
            </a:r>
            <a:r>
              <a:rPr lang="ru-RU" sz="1400" dirty="0"/>
              <a:t>-первоначальный план</a:t>
            </a:r>
          </a:p>
        </c:rich>
      </c:tx>
      <c:layout>
        <c:manualLayout>
          <c:xMode val="edge"/>
          <c:yMode val="edge"/>
          <c:x val="7.2304466170425533E-2"/>
          <c:y val="0.1619186433874525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03351261624527E-2"/>
          <c:y val="0.39190419121288411"/>
          <c:w val="0.46975233960932444"/>
          <c:h val="0.600434387785485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653982073887653"/>
          <c:y val="0.59319513972628857"/>
          <c:w val="0.32346017926112941"/>
          <c:h val="0.406804860273713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735164024228"/>
          <c:y val="2.1042974391734262E-2"/>
          <c:w val="0.23566408158804394"/>
          <c:h val="0.23611543161870904"/>
        </c:manualLayout>
      </c:layout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013344"/>
        <c:axId val="304013736"/>
      </c:lineChart>
      <c:catAx>
        <c:axId val="30401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4013736"/>
        <c:crosses val="autoZero"/>
        <c:auto val="1"/>
        <c:lblAlgn val="ctr"/>
        <c:lblOffset val="100"/>
        <c:noMultiLvlLbl val="0"/>
      </c:catAx>
      <c:valAx>
        <c:axId val="304013736"/>
        <c:scaling>
          <c:orientation val="minMax"/>
          <c:min val="400000"/>
        </c:scaling>
        <c:delete val="1"/>
        <c:axPos val="l"/>
        <c:numFmt formatCode="#,##0.0" sourceLinked="1"/>
        <c:majorTickMark val="out"/>
        <c:minorTickMark val="none"/>
        <c:tickLblPos val="nextTo"/>
        <c:crossAx val="3040133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БЕЗВОЗМЕЗДНЫЕ</c:v>
                </c:pt>
              </c:strCache>
            </c:strRef>
          </c:tx>
          <c:spPr>
            <a:ln w="762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CFF66"/>
              </a:solidFill>
              <a:ln w="76200">
                <a:solidFill>
                  <a:srgbClr val="92D05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762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8CF-4B83-9368-15553CBF8F45}"/>
              </c:ext>
            </c:extLst>
          </c:dPt>
          <c:dLbls>
            <c:dLbl>
              <c:idx val="0"/>
              <c:layout>
                <c:manualLayout>
                  <c:x val="-9.2383915014733808E-2"/>
                  <c:y val="-9.763300109511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CF-4B83-9368-15553CBF8F45}"/>
                </c:ext>
              </c:extLst>
            </c:dLbl>
            <c:dLbl>
              <c:idx val="1"/>
              <c:layout>
                <c:manualLayout>
                  <c:x val="-5.1452875952516179E-2"/>
                  <c:y val="-5.6932509635681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CF-4B83-9368-15553CBF8F45}"/>
                </c:ext>
              </c:extLst>
            </c:dLbl>
            <c:dLbl>
              <c:idx val="2"/>
              <c:layout>
                <c:manualLayout>
                  <c:x val="-8.8908606715655938E-2"/>
                  <c:y val="-0.15432313076324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CF-4B83-9368-15553CBF8F45}"/>
                </c:ext>
              </c:extLst>
            </c:dLbl>
            <c:dLbl>
              <c:idx val="3"/>
              <c:layout>
                <c:manualLayout>
                  <c:x val="-0.11330784674718682"/>
                  <c:y val="-0.129127517577412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CF-4B83-9368-15553CBF8F45}"/>
                </c:ext>
              </c:extLst>
            </c:dLbl>
            <c:dLbl>
              <c:idx val="4"/>
              <c:layout>
                <c:manualLayout>
                  <c:x val="-6.2989032964591241E-2"/>
                  <c:y val="-0.1007824527433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575736.96673999995</c:v>
                </c:pt>
                <c:pt idx="1">
                  <c:v>881920.32203000004</c:v>
                </c:pt>
                <c:pt idx="2">
                  <c:v>542483.15</c:v>
                </c:pt>
                <c:pt idx="3">
                  <c:v>529012.86</c:v>
                </c:pt>
                <c:pt idx="4">
                  <c:v>501281.56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F-4B83-9368-15553CBF8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CF-4B83-9368-15553CBF8F45}"/>
              </c:ext>
            </c:extLst>
          </c:dPt>
          <c:dLbls>
            <c:dLbl>
              <c:idx val="0"/>
              <c:layout>
                <c:manualLayout>
                  <c:x val="-4.7801023146960823E-2"/>
                  <c:y val="-5.204339772812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8CF-4B83-9368-15553CBF8F45}"/>
                </c:ext>
              </c:extLst>
            </c:dLbl>
            <c:dLbl>
              <c:idx val="1"/>
              <c:layout>
                <c:manualLayout>
                  <c:x val="0"/>
                  <c:y val="-6.9391196970828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8CF-4B83-9368-15553CBF8F45}"/>
                </c:ext>
              </c:extLst>
            </c:dLbl>
            <c:dLbl>
              <c:idx val="2"/>
              <c:layout>
                <c:manualLayout>
                  <c:x val="-2.8021289430977096E-2"/>
                  <c:y val="-0.1069780953300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8CF-4B83-9368-15553CBF8F45}"/>
                </c:ext>
              </c:extLst>
            </c:dLbl>
            <c:dLbl>
              <c:idx val="3"/>
              <c:layout>
                <c:manualLayout>
                  <c:x val="-3.4614534002971632E-2"/>
                  <c:y val="-0.1098693952038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8CF-4B83-9368-15553CBF8F45}"/>
                </c:ext>
              </c:extLst>
            </c:dLbl>
            <c:dLbl>
              <c:idx val="4"/>
              <c:layout>
                <c:manualLayout>
                  <c:x val="-1.4834800286987963E-2"/>
                  <c:y val="-4.62607979805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 formatCode="#,##0.00">
                  <c:v>38330.800000000003</c:v>
                </c:pt>
                <c:pt idx="1">
                  <c:v>57817</c:v>
                </c:pt>
                <c:pt idx="2" formatCode="#,##0.00">
                  <c:v>84210.3</c:v>
                </c:pt>
                <c:pt idx="3" formatCode="#,##0.00">
                  <c:v>69427.399999999994</c:v>
                </c:pt>
                <c:pt idx="4">
                  <c:v>67557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F-4B83-9368-15553CBF8F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8CF-4B83-9368-15553CBF8F45}"/>
              </c:ext>
            </c:extLst>
          </c:dPt>
          <c:dLbls>
            <c:dLbl>
              <c:idx val="1"/>
              <c:layout>
                <c:manualLayout>
                  <c:x val="-6.088939853243823E-2"/>
                  <c:y val="6.2989032964591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CF-4B83-9368-15553CBF8F45}"/>
                </c:ext>
              </c:extLst>
            </c:dLbl>
            <c:dLbl>
              <c:idx val="2"/>
              <c:layout>
                <c:manualLayout>
                  <c:x val="-6.2989032964591241E-2"/>
                  <c:y val="-8.5035194502198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8CF-4B83-9368-15553CBF8F45}"/>
                </c:ext>
              </c:extLst>
            </c:dLbl>
            <c:dLbl>
              <c:idx val="3"/>
              <c:layout>
                <c:manualLayout>
                  <c:x val="-6.298903296459131E-2"/>
                  <c:y val="-7.8736291205739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CF-4B83-9368-15553CBF8F45}"/>
                </c:ext>
              </c:extLst>
            </c:dLbl>
            <c:dLbl>
              <c:idx val="4"/>
              <c:layout>
                <c:manualLayout>
                  <c:x val="-4.1992688643060824E-3"/>
                  <c:y val="-1.574725824114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Лист1!$D$2:$D$6</c:f>
              <c:numCache>
                <c:formatCode>#,##0.00</c:formatCode>
                <c:ptCount val="5"/>
                <c:pt idx="0">
                  <c:v>154028.37616000001</c:v>
                </c:pt>
                <c:pt idx="1">
                  <c:v>384412.21191999997</c:v>
                </c:pt>
                <c:pt idx="2">
                  <c:v>45219.8</c:v>
                </c:pt>
                <c:pt idx="3">
                  <c:v>49266.7</c:v>
                </c:pt>
                <c:pt idx="4">
                  <c:v>20526.2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F-4B83-9368-15553CBF8F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8CF-4B83-9368-15553CBF8F45}"/>
              </c:ext>
            </c:extLst>
          </c:dPt>
          <c:dLbls>
            <c:dLbl>
              <c:idx val="0"/>
              <c:layout>
                <c:manualLayout>
                  <c:x val="-7.1387570693203423E-2"/>
                  <c:y val="-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CF-4B83-9368-15553CBF8F45}"/>
                </c:ext>
              </c:extLst>
            </c:dLbl>
            <c:dLbl>
              <c:idx val="1"/>
              <c:layout>
                <c:manualLayout>
                  <c:x val="-0.10708135603980511"/>
                  <c:y val="-5.0391226371673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CF-4B83-9368-15553CBF8F45}"/>
                </c:ext>
              </c:extLst>
            </c:dLbl>
            <c:dLbl>
              <c:idx val="2"/>
              <c:layout>
                <c:manualLayout>
                  <c:x val="-8.6085011718274693E-2"/>
                  <c:y val="-3.7793419778754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CF-4B83-9368-15553CBF8F45}"/>
                </c:ext>
              </c:extLst>
            </c:dLbl>
            <c:dLbl>
              <c:idx val="3"/>
              <c:layout>
                <c:manualLayout>
                  <c:x val="-4.1992688643060827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CF-4B83-9368-15553CBF8F45}"/>
                </c:ext>
              </c:extLst>
            </c:dLbl>
            <c:dLbl>
              <c:idx val="4"/>
              <c:layout>
                <c:manualLayout>
                  <c:x val="-1.4697441025071289E-2"/>
                  <c:y val="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Лист1!$E$2:$E$6</c:f>
              <c:numCache>
                <c:formatCode>#,##0.00</c:formatCode>
                <c:ptCount val="5"/>
                <c:pt idx="0">
                  <c:v>367050.94952000002</c:v>
                </c:pt>
                <c:pt idx="1">
                  <c:v>412847.30273</c:v>
                </c:pt>
                <c:pt idx="2">
                  <c:v>388416.5</c:v>
                </c:pt>
                <c:pt idx="3">
                  <c:v>397746.2</c:v>
                </c:pt>
                <c:pt idx="4">
                  <c:v>400668.4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F-4B83-9368-15553CBF8F4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МБТ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B8CF-4B83-9368-15553CBF8F45}"/>
              </c:ext>
            </c:extLst>
          </c:dPt>
          <c:dLbls>
            <c:dLbl>
              <c:idx val="0"/>
              <c:layout>
                <c:manualLayout>
                  <c:x val="-0.11373346886690679"/>
                  <c:y val="-8.6738996213536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8CF-4B83-9368-15553CBF8F45}"/>
                </c:ext>
              </c:extLst>
            </c:dLbl>
            <c:dLbl>
              <c:idx val="1"/>
              <c:layout>
                <c:manualLayout>
                  <c:x val="-4.6152712003962176E-2"/>
                  <c:y val="3.180429861162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8CF-4B83-9368-15553CBF8F45}"/>
                </c:ext>
              </c:extLst>
            </c:dLbl>
            <c:dLbl>
              <c:idx val="2"/>
              <c:layout>
                <c:manualLayout>
                  <c:x val="-0.10549191315191354"/>
                  <c:y val="1.296833031623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8CF-4B83-9368-15553CBF8F45}"/>
                </c:ext>
              </c:extLst>
            </c:dLbl>
            <c:dLbl>
              <c:idx val="3"/>
              <c:layout>
                <c:manualLayout>
                  <c:x val="-0.14175475829788384"/>
                  <c:y val="2.0749328505982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8CF-4B83-9368-15553CBF8F45}"/>
                </c:ext>
              </c:extLst>
            </c:dLbl>
            <c:dLbl>
              <c:idx val="4"/>
              <c:layout>
                <c:manualLayout>
                  <c:x val="7.9351255883302694E-3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2018-оценка</c:v>
                </c:pt>
                <c:pt idx="2">
                  <c:v>2019-прогноз</c:v>
                </c:pt>
                <c:pt idx="3">
                  <c:v>2020-прогноз</c:v>
                </c:pt>
                <c:pt idx="4">
                  <c:v>2021-прогноз</c:v>
                </c:pt>
              </c:strCache>
            </c:strRef>
          </c:cat>
          <c:val>
            <c:numRef>
              <c:f>Лист1!$F$2:$F$6</c:f>
              <c:numCache>
                <c:formatCode>#,##0.00</c:formatCode>
                <c:ptCount val="5"/>
                <c:pt idx="0">
                  <c:v>11318.977290000001</c:v>
                </c:pt>
                <c:pt idx="1">
                  <c:v>44036.656360000001</c:v>
                </c:pt>
                <c:pt idx="2">
                  <c:v>23524.55</c:v>
                </c:pt>
                <c:pt idx="3">
                  <c:v>12572.56</c:v>
                </c:pt>
                <c:pt idx="4">
                  <c:v>12529.96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F-4B83-9368-15553CBF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230432"/>
        <c:axId val="304015304"/>
      </c:lineChart>
      <c:catAx>
        <c:axId val="19623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340000" spcFirstLastPara="1" vertOverflow="ellipsis" wrap="square" anchor="ctr" anchorCtr="0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015304"/>
        <c:crosses val="autoZero"/>
        <c:auto val="1"/>
        <c:lblAlgn val="ctr"/>
        <c:lblOffset val="10"/>
        <c:noMultiLvlLbl val="0"/>
      </c:catAx>
      <c:valAx>
        <c:axId val="304015304"/>
        <c:scaling>
          <c:orientation val="minMax"/>
          <c:max val="900000"/>
          <c:min val="-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230432"/>
        <c:crossesAt val="1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91768833151202933"/>
          <c:w val="1"/>
          <c:h val="8.23116684879707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2634429507832459"/>
                  <c:y val="-0.10652847806846374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75724919453398E-2"/>
                      <c:h val="4.605113002815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49406840974309085"/>
                  <c:y val="-4.948321909671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88149645522672E-2"/>
                      <c:h val="4.3285296392830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49318176480842679"/>
                  <c:y val="3.9214438989768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4799,96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86459589404246E-2"/>
                      <c:h val="5.434863093412872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43636072956663352"/>
                  <c:y val="1.1740593637743954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0" baseline="0" dirty="0"/>
                      <a:t>144 021,04</a:t>
                    </a:r>
                    <a:endParaRPr lang="en-US" b="0" dirty="0"/>
                  </a:p>
                </c:rich>
              </c:tx>
              <c:spPr>
                <a:noFill/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3546110052812559"/>
                  <c:y val="-0.1049872336088423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36223,09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317996284062385E-2"/>
                      <c:h val="4.051946275750564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58841339218858246"/>
                  <c:y val="-0.2035886735471846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1" dirty="0"/>
                      <a:t>401 872,35</a:t>
                    </a: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63542465471316201"/>
                  <c:y val="0.26734344332111248"/>
                </c:manualLayout>
              </c:layout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59803890353646338"/>
                  <c:y val="0.4340429767062918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D88FE4-31D5-4B9C-B009-D06FF97CF7FD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4</a:t>
                    </a:r>
                  </a:p>
                </c:rich>
              </c:tx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55206309506712437"/>
                  <c:y val="0.54212425471243941"/>
                </c:manualLayout>
              </c:layout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54970371404080665"/>
                  <c:y val="0.62663315187201407"/>
                </c:manualLayout>
              </c:layout>
              <c:tx>
                <c:rich>
                  <a:bodyPr/>
                  <a:lstStyle/>
                  <a:p>
                    <a:fld id="{F20E9D3A-66C3-4587-9F2E-9098C5D68A4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55872405324430985"/>
                  <c:y val="0.70987992074954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54825683325158991"/>
                  <c:y val="0.7808527653109581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40</a:t>
                    </a:r>
                    <a:r>
                      <a:rPr lang="en-US" baseline="0" dirty="0"/>
                      <a:t> 392,55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57475.11</c:v>
                </c:pt>
                <c:pt idx="1">
                  <c:v>1166.5999999999999</c:v>
                </c:pt>
                <c:pt idx="2">
                  <c:v>4799.96</c:v>
                </c:pt>
                <c:pt idx="3">
                  <c:v>144021.04</c:v>
                </c:pt>
                <c:pt idx="4">
                  <c:v>36223.089999999997</c:v>
                </c:pt>
                <c:pt idx="5">
                  <c:v>401872.35</c:v>
                </c:pt>
                <c:pt idx="6">
                  <c:v>59821</c:v>
                </c:pt>
                <c:pt idx="7">
                  <c:v>33686.14</c:v>
                </c:pt>
                <c:pt idx="8">
                  <c:v>7091.6</c:v>
                </c:pt>
                <c:pt idx="9">
                  <c:v>2048.31</c:v>
                </c:pt>
                <c:pt idx="10">
                  <c:v>5.8</c:v>
                </c:pt>
                <c:pt idx="11">
                  <c:v>40392.550000000003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522724288669498E-2"/>
          <c:y val="0"/>
          <c:w val="0.40637943350646988"/>
          <c:h val="0.833422228038692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FF75-4059-A24C-CC96020793C8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58654.53</c:v>
                </c:pt>
                <c:pt idx="1">
                  <c:v>1184.3</c:v>
                </c:pt>
                <c:pt idx="2">
                  <c:v>4984.41</c:v>
                </c:pt>
                <c:pt idx="3">
                  <c:v>138516.56</c:v>
                </c:pt>
                <c:pt idx="4">
                  <c:v>72043.179999999993</c:v>
                </c:pt>
                <c:pt idx="5">
                  <c:v>372956.15</c:v>
                </c:pt>
                <c:pt idx="6">
                  <c:v>59821</c:v>
                </c:pt>
                <c:pt idx="7">
                  <c:v>35350.26</c:v>
                </c:pt>
                <c:pt idx="8">
                  <c:v>944</c:v>
                </c:pt>
                <c:pt idx="9">
                  <c:v>2048.31</c:v>
                </c:pt>
                <c:pt idx="10">
                  <c:v>5.01</c:v>
                </c:pt>
                <c:pt idx="11">
                  <c:v>37529.800000000003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808087898406183"/>
          <c:y val="2.3362895002982373E-2"/>
          <c:w val="0.34697843490300906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58170953001608"/>
          <c:y val="0.39419514657445165"/>
          <c:w val="0.29160840755724537"/>
          <c:h val="0.47477111356289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62A5-43FF-8A3B-4E3B0F1AD2ED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49183.51</c:v>
                </c:pt>
                <c:pt idx="1">
                  <c:v>991.9</c:v>
                </c:pt>
                <c:pt idx="2">
                  <c:v>2840.3</c:v>
                </c:pt>
                <c:pt idx="3">
                  <c:v>90337.64</c:v>
                </c:pt>
                <c:pt idx="4">
                  <c:v>22455.72</c:v>
                </c:pt>
                <c:pt idx="5">
                  <c:v>363063.4</c:v>
                </c:pt>
                <c:pt idx="6">
                  <c:v>46138.58</c:v>
                </c:pt>
                <c:pt idx="7">
                  <c:v>15751.3</c:v>
                </c:pt>
                <c:pt idx="8">
                  <c:v>873</c:v>
                </c:pt>
                <c:pt idx="9">
                  <c:v>1776.7</c:v>
                </c:pt>
                <c:pt idx="10">
                  <c:v>18.3</c:v>
                </c:pt>
                <c:pt idx="11">
                  <c:v>30204.7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419755862900273E-2"/>
          <c:y val="8.7925921643288121E-2"/>
          <c:w val="0.7268007488790722"/>
          <c:h val="0.803713970197941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0.1256907768385554"/>
                  <c:y val="-0.439226061068972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-0.15789692983045653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5B-4839-843C-25EC7E676E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5B-4839-843C-25EC7E676ED1}"/>
              </c:ext>
            </c:extLst>
          </c:dPt>
          <c:dLbls>
            <c:dLbl>
              <c:idx val="0"/>
              <c:layout>
                <c:manualLayout>
                  <c:x val="0.11343242722048268"/>
                  <c:y val="-0.359764170417175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05B-4839-843C-25EC7E676ED1}"/>
                </c:ext>
              </c:extLst>
            </c:dLbl>
            <c:dLbl>
              <c:idx val="1"/>
              <c:layout>
                <c:manualLayout>
                  <c:x val="-0.18429613406679904"/>
                  <c:y val="-0.1270746434389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05B-4839-843C-25EC7E676ED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B-4839-843C-25EC7E676E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B-4839-843C-25EC7E676ED1}"/>
              </c:ext>
            </c:extLst>
          </c:dPt>
          <c:dLbls>
            <c:dLbl>
              <c:idx val="0"/>
              <c:layout>
                <c:manualLayout>
                  <c:x val="9.3884660980271289E-2"/>
                  <c:y val="0.11287634707254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05B-4839-843C-25EC7E676ED1}"/>
                </c:ext>
              </c:extLst>
            </c:dLbl>
            <c:dLbl>
              <c:idx val="1"/>
              <c:layout>
                <c:manualLayout>
                  <c:x val="-0.1322920222903825"/>
                  <c:y val="0.38095767136984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363013.75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71248208039113E-3"/>
                  <c:y val="0.22143939091328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363477.05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366614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772104"/>
        <c:axId val="304014520"/>
      </c:barChart>
      <c:catAx>
        <c:axId val="30677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014520"/>
        <c:crosses val="autoZero"/>
        <c:auto val="1"/>
        <c:lblAlgn val="ctr"/>
        <c:lblOffset val="100"/>
        <c:noMultiLvlLbl val="0"/>
      </c:catAx>
      <c:valAx>
        <c:axId val="304014520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677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56821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56821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C0-4A4B-890A-EE48109150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62371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662808"/>
        <c:axId val="310663200"/>
      </c:barChart>
      <c:catAx>
        <c:axId val="31066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0663200"/>
        <c:crosses val="autoZero"/>
        <c:auto val="1"/>
        <c:lblAlgn val="ctr"/>
        <c:lblOffset val="100"/>
        <c:noMultiLvlLbl val="0"/>
      </c:catAx>
      <c:valAx>
        <c:axId val="31066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066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90824.89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A-483B-9E29-DAF8C7861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92804.18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FA-483B-9E29-DAF8C7861B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76970.14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FA-483B-9E29-DAF8C7861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796808"/>
        <c:axId val="309797200"/>
      </c:barChart>
      <c:catAx>
        <c:axId val="30979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797200"/>
        <c:crosses val="autoZero"/>
        <c:auto val="1"/>
        <c:lblAlgn val="ctr"/>
        <c:lblOffset val="100"/>
        <c:noMultiLvlLbl val="0"/>
      </c:catAx>
      <c:valAx>
        <c:axId val="309797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30979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7C6-473E-BCA0-FAEBF6701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56619.09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C6-473E-BCA0-FAEBF6701C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7C6-473E-BCA0-FAEBF6701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54345.87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C6-473E-BCA0-FAEBF6701C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7C6-473E-BCA0-FAEBF6701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50414.42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C6-473E-BCA0-FAEBF6701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206056"/>
        <c:axId val="313206448"/>
      </c:barChart>
      <c:catAx>
        <c:axId val="313206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3206448"/>
        <c:crosses val="autoZero"/>
        <c:auto val="1"/>
        <c:lblAlgn val="ctr"/>
        <c:lblOffset val="100"/>
        <c:noMultiLvlLbl val="0"/>
      </c:catAx>
      <c:valAx>
        <c:axId val="3132064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31320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24B-4CB3-8C2A-4FCDAADC5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4637.18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4B-4CB3-8C2A-4FCDAADC5A1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24B-4CB3-8C2A-4FCDAADC5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4637.18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4B-4CB3-8C2A-4FCDAADC5A1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24B-4CB3-8C2A-4FCDAADC5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4637.18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4B-4CB3-8C2A-4FCDAADC5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722240"/>
        <c:axId val="317722632"/>
      </c:barChart>
      <c:catAx>
        <c:axId val="317722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7722632"/>
        <c:crosses val="autoZero"/>
        <c:auto val="1"/>
        <c:lblAlgn val="ctr"/>
        <c:lblOffset val="100"/>
        <c:noMultiLvlLbl val="0"/>
      </c:catAx>
      <c:valAx>
        <c:axId val="317722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3177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33771.94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8-4D4E-8E9E-B281A51975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34302.230000000003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E8-4D4E-8E9E-B281A519752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E8-4D4E-8E9E-B281A51975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34302.629999999997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E8-4D4E-8E9E-B281A5197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660456"/>
        <c:axId val="309796416"/>
      </c:barChart>
      <c:catAx>
        <c:axId val="310660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9796416"/>
        <c:crosses val="autoZero"/>
        <c:auto val="1"/>
        <c:lblAlgn val="ctr"/>
        <c:lblOffset val="100"/>
        <c:noMultiLvlLbl val="0"/>
      </c:catAx>
      <c:valAx>
        <c:axId val="30979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066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61827760261848"/>
          <c:y val="3.85268303521831E-2"/>
          <c:w val="0.49657257143164374"/>
          <c:h val="0.820906565937118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5D-486F-91DB-FC9FA7FE39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05D-486F-91DB-FC9FA7FE39CB}"/>
              </c:ext>
            </c:extLst>
          </c:dPt>
          <c:dLbls>
            <c:dLbl>
              <c:idx val="0"/>
              <c:layout>
                <c:manualLayout>
                  <c:x val="0.2091067449106046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5D-486F-91DB-FC9FA7FE39CB}"/>
                </c:ext>
              </c:extLst>
            </c:dLbl>
            <c:dLbl>
              <c:idx val="1"/>
              <c:layout>
                <c:manualLayout>
                  <c:x val="-0.15789692983045653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5D-486F-91DB-FC9FA7FE3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95.7</c:v>
                </c:pt>
                <c:pt idx="1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5D-486F-91DB-FC9FA7FE39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05D-486F-91DB-FC9FA7FE39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5D-486F-91DB-FC9FA7FE39CB}"/>
              </c:ext>
            </c:extLst>
          </c:dPt>
          <c:dLbls>
            <c:dLbl>
              <c:idx val="0"/>
              <c:layout>
                <c:manualLayout>
                  <c:x val="0.18350183737053058"/>
                  <c:y val="-0.119931118764581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5D-486F-91DB-FC9FA7FE39CB}"/>
                </c:ext>
              </c:extLst>
            </c:dLbl>
            <c:dLbl>
              <c:idx val="1"/>
              <c:layout>
                <c:manualLayout>
                  <c:x val="-0.21764171409062927"/>
                  <c:y val="3.5273858460171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5D-486F-91DB-FC9FA7FE3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95.6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5D-486F-91DB-FC9FA7FE39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5D-486F-91DB-FC9FA7FE39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05D-486F-91DB-FC9FA7FE39CB}"/>
              </c:ext>
            </c:extLst>
          </c:dPt>
          <c:dLbls>
            <c:dLbl>
              <c:idx val="0"/>
              <c:layout>
                <c:manualLayout>
                  <c:x val="9.3884660980271289E-2"/>
                  <c:y val="0.11287634707254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5D-486F-91DB-FC9FA7FE39CB}"/>
                </c:ext>
              </c:extLst>
            </c:dLbl>
            <c:dLbl>
              <c:idx val="1"/>
              <c:layout>
                <c:manualLayout>
                  <c:x val="-0.1322920222903825"/>
                  <c:y val="0.38095767136984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5D-486F-91DB-FC9FA7FE3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95.6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5D-486F-91DB-FC9FA7FE3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612907325971862E-2"/>
                  <c:y val="0.302052608698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D2B-4D2D-B205-8F09F8E24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788603.55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2B-4D2D-B205-8F09F8E24F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236047547443918E-3"/>
                  <c:y val="0.1980672843922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D2B-4D2D-B205-8F09F8E24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784037.71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2B-4D2D-B205-8F09F8E24F3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0.247584105490323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AD2B-4D2D-B205-8F09F8E24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772150.37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2B-4D2D-B205-8F09F8E24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431296"/>
        <c:axId val="310662416"/>
      </c:barChart>
      <c:catAx>
        <c:axId val="311431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0662416"/>
        <c:crosses val="autoZero"/>
        <c:auto val="1"/>
        <c:lblAlgn val="ctr"/>
        <c:lblOffset val="100"/>
        <c:noMultiLvlLbl val="0"/>
      </c:catAx>
      <c:valAx>
        <c:axId val="310662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31143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Остатки бюджетных кредитов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rgbClr val="FF99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rgbClr val="FF9966"/>
              </a:solidFill>
              <a:ln w="38100">
                <a:solidFill>
                  <a:srgbClr val="FF9966"/>
                </a:solidFill>
              </a:ln>
            </c:spPr>
          </c:marker>
          <c:dLbls>
            <c:dLbl>
              <c:idx val="0"/>
              <c:layout>
                <c:manualLayout>
                  <c:x val="-0.147343582194571"/>
                  <c:y val="-6.7169916414983266E-2"/>
                </c:manualLayout>
              </c:layout>
              <c:spPr>
                <a:gradFill rotWithShape="1">
                  <a:gsLst>
                    <a:gs pos="0">
                      <a:schemeClr val="accent3">
                        <a:shade val="51000"/>
                        <a:satMod val="130000"/>
                      </a:schemeClr>
                    </a:gs>
                    <a:gs pos="80000">
                      <a:schemeClr val="accent3">
                        <a:shade val="93000"/>
                        <a:satMod val="130000"/>
                      </a:schemeClr>
                    </a:gs>
                    <a:gs pos="100000">
                      <a:schemeClr val="accent3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DE-4586-9409-415000974115}"/>
                </c:ext>
              </c:extLst>
            </c:dLbl>
            <c:dLbl>
              <c:idx val="1"/>
              <c:layout>
                <c:manualLayout>
                  <c:x val="-3.1691849053808945E-2"/>
                  <c:y val="-0.10778728473318444"/>
                </c:manualLayout>
              </c:layout>
              <c:spPr>
                <a:gradFill rotWithShape="1">
                  <a:gsLst>
                    <a:gs pos="0">
                      <a:schemeClr val="accent6">
                        <a:shade val="51000"/>
                        <a:satMod val="130000"/>
                      </a:schemeClr>
                    </a:gs>
                    <a:gs pos="80000">
                      <a:schemeClr val="accent6">
                        <a:shade val="93000"/>
                        <a:satMod val="130000"/>
                      </a:schemeClr>
                    </a:gs>
                    <a:gs pos="100000">
                      <a:schemeClr val="accent6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DE-4586-9409-415000974115}"/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gradFill rotWithShape="1">
                  <a:gsLst>
                    <a:gs pos="0">
                      <a:schemeClr val="accent5">
                        <a:shade val="51000"/>
                        <a:satMod val="130000"/>
                      </a:schemeClr>
                    </a:gs>
                    <a:gs pos="80000">
                      <a:schemeClr val="accent5">
                        <a:shade val="93000"/>
                        <a:satMod val="130000"/>
                      </a:schemeClr>
                    </a:gs>
                    <a:gs pos="100000">
                      <a:schemeClr val="accent5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DE-4586-9409-41500097411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DE-4586-9409-4150009741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m/d/yyyy</c:formatCode>
                <c:ptCount val="4"/>
                <c:pt idx="0">
                  <c:v>43101</c:v>
                </c:pt>
                <c:pt idx="1">
                  <c:v>43466</c:v>
                </c:pt>
                <c:pt idx="2">
                  <c:v>43831</c:v>
                </c:pt>
                <c:pt idx="3">
                  <c:v>44197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10167.879999999999</c:v>
                </c:pt>
                <c:pt idx="1">
                  <c:v>6867.88</c:v>
                </c:pt>
                <c:pt idx="2" formatCode="General">
                  <c:v>5000</c:v>
                </c:pt>
                <c:pt idx="3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4129-9F3F-ACEF43522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671912"/>
        <c:axId val="304672304"/>
      </c:lineChart>
      <c:dateAx>
        <c:axId val="304671912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304672304"/>
        <c:crosses val="autoZero"/>
        <c:auto val="1"/>
        <c:lblOffset val="100"/>
        <c:baseTimeUnit val="years"/>
      </c:dateAx>
      <c:valAx>
        <c:axId val="30467230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304671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Министерства НО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FF99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Структурные подразделения администрации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rgbClr val="3399FF"/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Подведомственные учреждения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3793" custLinFactNeighborY="-3395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FF99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Министерства НО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rgbClr val="3399FF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Структурные подразделения администрации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38052" y="171249"/>
          <a:ext cx="1523947" cy="1523947"/>
        </a:xfrm>
        <a:prstGeom prst="gear6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Подведомственные учреждения</a:t>
          </a:r>
        </a:p>
      </dsp:txBody>
      <dsp:txXfrm rot="-20700000">
        <a:off x="2672299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FF99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3399FF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0.25638</cdr:y>
    </cdr:from>
    <cdr:to>
      <cdr:x>0.89826</cdr:x>
      <cdr:y>0.66489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694625" y="795986"/>
          <a:ext cx="1880800" cy="126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0.05575</cdr:x>
      <cdr:y>0.26072</cdr:y>
    </cdr:from>
    <cdr:to>
      <cdr:x>0.55171</cdr:x>
      <cdr:y>0.81857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3518D0-DD78-468A-BACE-13FDDA715774}"/>
            </a:ext>
          </a:extLst>
        </cdr:cNvPr>
        <cdr:cNvSpPr txBox="1"/>
      </cdr:nvSpPr>
      <cdr:spPr>
        <a:xfrm xmlns:a="http://schemas.openxmlformats.org/drawingml/2006/main">
          <a:off x="493792" y="1314175"/>
          <a:ext cx="4392488" cy="2811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Бюджет района на 2019 год и на плановый период 2020 и 2021 годов сформирован в программном формате на основе </a:t>
          </a:r>
        </a:p>
        <a:p xmlns:a="http://schemas.openxmlformats.org/drawingml/2006/main">
          <a:pPr algn="ctr"/>
          <a:r>
            <a:rPr lang="ru-RU" sz="3200" b="1" dirty="0"/>
            <a:t>3 государственных  и 16 муниципальных программ </a:t>
          </a:r>
        </a:p>
      </cdr:txBody>
    </cdr:sp>
  </cdr:relSizeAnchor>
  <cdr:relSizeAnchor xmlns:cdr="http://schemas.openxmlformats.org/drawingml/2006/chartDrawing">
    <cdr:from>
      <cdr:x>0.35523</cdr:x>
      <cdr:y>0.29525</cdr:y>
    </cdr:from>
    <cdr:to>
      <cdr:x>0.50158</cdr:x>
      <cdr:y>0.42769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601DFC1-902D-42F9-BF71-77FE15B8CC3C}"/>
            </a:ext>
          </a:extLst>
        </cdr:cNvPr>
        <cdr:cNvSpPr txBox="1"/>
      </cdr:nvSpPr>
      <cdr:spPr>
        <a:xfrm xmlns:a="http://schemas.openxmlformats.org/drawingml/2006/main">
          <a:off x="3146150" y="1765821"/>
          <a:ext cx="1296143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0.55984</cdr:x>
      <cdr:y>0.07853</cdr:y>
    </cdr:from>
    <cdr:to>
      <cdr:x>0.98959</cdr:x>
      <cdr:y>0.22301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5E074CEC-91ED-45A2-B4B5-84637E44FE3A}"/>
            </a:ext>
          </a:extLst>
        </cdr:cNvPr>
        <cdr:cNvSpPr/>
      </cdr:nvSpPr>
      <cdr:spPr>
        <a:xfrm xmlns:a="http://schemas.openxmlformats.org/drawingml/2006/main">
          <a:off x="4958288" y="469676"/>
          <a:ext cx="3806160" cy="864095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619D89A6-49EB-4B99-9CBB-313A93B89150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D40B38CB-F8D2-4536-8AD1-76CB165C0F93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0.65958</cdr:x>
      <cdr:y>0.10261</cdr:y>
    </cdr:from>
    <cdr:to>
      <cdr:x>0.97769</cdr:x>
      <cdr:y>0.22301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037564CE-BF7B-4D2A-802E-323D8A53B657}"/>
            </a:ext>
          </a:extLst>
        </cdr:cNvPr>
        <cdr:cNvSpPr txBox="1"/>
      </cdr:nvSpPr>
      <cdr:spPr>
        <a:xfrm xmlns:a="http://schemas.openxmlformats.org/drawingml/2006/main">
          <a:off x="5841705" y="613692"/>
          <a:ext cx="2817369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Осуществление бюджетных расходов посредством финансирования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0.56557</cdr:x>
      <cdr:y>0.23505</cdr:y>
    </cdr:from>
    <cdr:to>
      <cdr:x>0.99029</cdr:x>
      <cdr:y>0.36749</cdr:y>
    </cdr:to>
    <cdr:sp macro="" textlink="">
      <cdr:nvSpPr>
        <cdr:cNvPr id="16" name="Прямоугольник: скругленные углы 15">
          <a:extLst xmlns:a="http://schemas.openxmlformats.org/drawingml/2006/main">
            <a:ext uri="{FF2B5EF4-FFF2-40B4-BE49-F238E27FC236}">
              <a16:creationId xmlns:a16="http://schemas.microsoft.com/office/drawing/2014/main" id="{F4368337-68CD-4D1C-AA2C-DC582A624A03}"/>
            </a:ext>
          </a:extLst>
        </cdr:cNvPr>
        <cdr:cNvSpPr/>
      </cdr:nvSpPr>
      <cdr:spPr>
        <a:xfrm xmlns:a="http://schemas.openxmlformats.org/drawingml/2006/main">
          <a:off x="5009088" y="1405780"/>
          <a:ext cx="3761534" cy="792087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0.25913</cdr:y>
    </cdr:from>
    <cdr:to>
      <cdr:x>0.97769</cdr:x>
      <cdr:y>0.34341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6682FF-C3F3-4226-981D-8859B8C187F9}"/>
            </a:ext>
          </a:extLst>
        </cdr:cNvPr>
        <cdr:cNvSpPr txBox="1"/>
      </cdr:nvSpPr>
      <cdr:spPr>
        <a:xfrm xmlns:a="http://schemas.openxmlformats.org/drawingml/2006/main">
          <a:off x="5841705" y="1549796"/>
          <a:ext cx="281736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Исполнение бюджета в программной </a:t>
          </a:r>
        </a:p>
        <a:p xmlns:a="http://schemas.openxmlformats.org/drawingml/2006/main">
          <a:r>
            <a:rPr lang="ru-RU" dirty="0"/>
            <a:t>классификации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0.37953</cdr:y>
    </cdr:from>
    <cdr:to>
      <cdr:x>0.99029</cdr:x>
      <cdr:y>0.51198</cdr:y>
    </cdr:to>
    <cdr:sp macro="" textlink="">
      <cdr:nvSpPr>
        <cdr:cNvPr id="18" name="Прямоугольник: скругленные углы 17">
          <a:extLst xmlns:a="http://schemas.openxmlformats.org/drawingml/2006/main">
            <a:ext uri="{FF2B5EF4-FFF2-40B4-BE49-F238E27FC236}">
              <a16:creationId xmlns:a16="http://schemas.microsoft.com/office/drawing/2014/main" id="{8E8EE8A9-BF6E-4D3A-989E-001725FA9809}"/>
            </a:ext>
          </a:extLst>
        </cdr:cNvPr>
        <cdr:cNvSpPr/>
      </cdr:nvSpPr>
      <cdr:spPr>
        <a:xfrm xmlns:a="http://schemas.openxmlformats.org/drawingml/2006/main">
          <a:off x="5050503" y="2269876"/>
          <a:ext cx="3720119" cy="79208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0.39157</cdr:y>
    </cdr:from>
    <cdr:to>
      <cdr:x>0.9937</cdr:x>
      <cdr:y>0.49994</cdr:y>
    </cdr:to>
    <cdr:sp macro="" textlink="">
      <cdr:nvSpPr>
        <cdr:cNvPr id="20" name="TextBox 19">
          <a:extLst xmlns:a="http://schemas.openxmlformats.org/drawingml/2006/main">
            <a:ext uri="{FF2B5EF4-FFF2-40B4-BE49-F238E27FC236}">
              <a16:creationId xmlns:a16="http://schemas.microsoft.com/office/drawing/2014/main" id="{AE5AE11A-F2DF-4E44-91F7-F492E9E0B967}"/>
            </a:ext>
          </a:extLst>
        </cdr:cNvPr>
        <cdr:cNvSpPr txBox="1"/>
      </cdr:nvSpPr>
      <cdr:spPr>
        <a:xfrm xmlns:a="http://schemas.openxmlformats.org/drawingml/2006/main">
          <a:off x="5841705" y="2341884"/>
          <a:ext cx="2959184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Взаимосвязь бюджетных расходов с результатами реализации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0.52402</cdr:y>
    </cdr:from>
    <cdr:to>
      <cdr:x>0.99029</cdr:x>
      <cdr:y>0.68054</cdr:y>
    </cdr:to>
    <cdr:sp macro="" textlink="">
      <cdr:nvSpPr>
        <cdr:cNvPr id="23" name="Прямоугольник: скругленные углы 22">
          <a:extLst xmlns:a="http://schemas.openxmlformats.org/drawingml/2006/main">
            <a:ext uri="{FF2B5EF4-FFF2-40B4-BE49-F238E27FC236}">
              <a16:creationId xmlns:a16="http://schemas.microsoft.com/office/drawing/2014/main" id="{55191188-0E00-49F5-BD7F-61F0833E5769}"/>
            </a:ext>
          </a:extLst>
        </cdr:cNvPr>
        <cdr:cNvSpPr/>
      </cdr:nvSpPr>
      <cdr:spPr>
        <a:xfrm xmlns:a="http://schemas.openxmlformats.org/drawingml/2006/main">
          <a:off x="5050503" y="3133972"/>
          <a:ext cx="3720119" cy="93610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0.66771</cdr:x>
      <cdr:y>0.5481</cdr:y>
    </cdr:from>
    <cdr:to>
      <cdr:x>0.98235</cdr:x>
      <cdr:y>0.65646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BB4D901E-50D0-4440-9008-76482428A7E7}"/>
            </a:ext>
          </a:extLst>
        </cdr:cNvPr>
        <cdr:cNvSpPr txBox="1"/>
      </cdr:nvSpPr>
      <cdr:spPr>
        <a:xfrm xmlns:a="http://schemas.openxmlformats.org/drawingml/2006/main">
          <a:off x="5913713" y="3277988"/>
          <a:ext cx="278660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Мониторинг показателей исполнения</a:t>
          </a:r>
        </a:p>
        <a:p xmlns:a="http://schemas.openxmlformats.org/drawingml/2006/main">
          <a:r>
            <a:rPr lang="ru-RU" dirty="0"/>
            <a:t> целевых программ, оценка эффективности </a:t>
          </a:r>
        </a:p>
        <a:p xmlns:a="http://schemas.openxmlformats.org/drawingml/2006/main">
          <a:r>
            <a:rPr lang="ru-RU" dirty="0"/>
            <a:t>бюджетных расходов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0.69258</cdr:y>
    </cdr:from>
    <cdr:to>
      <cdr:x>0.99029</cdr:x>
      <cdr:y>0.86114</cdr:y>
    </cdr:to>
    <cdr:sp macro="" textlink="">
      <cdr:nvSpPr>
        <cdr:cNvPr id="25" name="Прямоугольник: скругленные углы 24">
          <a:extLst xmlns:a="http://schemas.openxmlformats.org/drawingml/2006/main">
            <a:ext uri="{FF2B5EF4-FFF2-40B4-BE49-F238E27FC236}">
              <a16:creationId xmlns:a16="http://schemas.microsoft.com/office/drawing/2014/main" id="{DA1123B4-13A9-47AA-B14C-CCCCAB453588}"/>
            </a:ext>
          </a:extLst>
        </cdr:cNvPr>
        <cdr:cNvSpPr/>
      </cdr:nvSpPr>
      <cdr:spPr>
        <a:xfrm xmlns:a="http://schemas.openxmlformats.org/drawingml/2006/main">
          <a:off x="5050503" y="4142084"/>
          <a:ext cx="3720119" cy="100811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80AFB10A-B250-427E-95B0-78A3D5B120EC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0.67584</cdr:x>
      <cdr:y>0.71666</cdr:y>
    </cdr:from>
    <cdr:to>
      <cdr:x>0.9937</cdr:x>
      <cdr:y>0.83706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3ED805CC-FD16-4144-BE99-B6C4E6BE0B93}"/>
            </a:ext>
          </a:extLst>
        </cdr:cNvPr>
        <cdr:cNvSpPr txBox="1"/>
      </cdr:nvSpPr>
      <cdr:spPr>
        <a:xfrm xmlns:a="http://schemas.openxmlformats.org/drawingml/2006/main">
          <a:off x="5985721" y="4286100"/>
          <a:ext cx="2815168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Повышение качества бюджетного планирования и исполнения бюджета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0.64332</cdr:x>
      <cdr:y>0.71666</cdr:y>
    </cdr:from>
    <cdr:to>
      <cdr:x>0.97769</cdr:x>
      <cdr:y>0.83706</cdr:y>
    </cdr:to>
    <cdr:sp macro="" textlink="">
      <cdr:nvSpPr>
        <cdr:cNvPr id="28" name="TextBox 27">
          <a:extLst xmlns:a="http://schemas.openxmlformats.org/drawingml/2006/main">
            <a:ext uri="{FF2B5EF4-FFF2-40B4-BE49-F238E27FC236}">
              <a16:creationId xmlns:a16="http://schemas.microsoft.com/office/drawing/2014/main" id="{7807FE98-9F36-43FB-9102-E84E1F26E48F}"/>
            </a:ext>
          </a:extLst>
        </cdr:cNvPr>
        <cdr:cNvSpPr txBox="1"/>
      </cdr:nvSpPr>
      <cdr:spPr>
        <a:xfrm xmlns:a="http://schemas.openxmlformats.org/drawingml/2006/main">
          <a:off x="5697689" y="4286100"/>
          <a:ext cx="2961384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0.57828</cdr:x>
      <cdr:y>0.11465</cdr:y>
    </cdr:from>
    <cdr:to>
      <cdr:x>0.64332</cdr:x>
      <cdr:y>0.19893</cdr:y>
    </cdr:to>
    <cdr:sp macro="" textlink="">
      <cdr:nvSpPr>
        <cdr:cNvPr id="29" name="Овал 28">
          <a:extLst xmlns:a="http://schemas.openxmlformats.org/drawingml/2006/main">
            <a:ext uri="{FF2B5EF4-FFF2-40B4-BE49-F238E27FC236}">
              <a16:creationId xmlns:a16="http://schemas.microsoft.com/office/drawing/2014/main" id="{C9BCF035-1A8B-4E6B-8DE9-EF7688CE9989}"/>
            </a:ext>
          </a:extLst>
        </cdr:cNvPr>
        <cdr:cNvSpPr/>
      </cdr:nvSpPr>
      <cdr:spPr>
        <a:xfrm xmlns:a="http://schemas.openxmlformats.org/drawingml/2006/main">
          <a:off x="5121625" y="685700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0.25913</cdr:y>
    </cdr:from>
    <cdr:to>
      <cdr:x>0.65145</cdr:x>
      <cdr:y>0.34341</cdr:y>
    </cdr:to>
    <cdr:sp macro="" textlink="">
      <cdr:nvSpPr>
        <cdr:cNvPr id="30" name="Овал 29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3633" y="1549796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0.40963</cdr:y>
    </cdr:from>
    <cdr:to>
      <cdr:x>0.65145</cdr:x>
      <cdr:y>0.49392</cdr:y>
    </cdr:to>
    <cdr:sp macro="" textlink="">
      <cdr:nvSpPr>
        <cdr:cNvPr id="31" name="Овал 30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3633" y="2449896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0.56014</cdr:y>
    </cdr:from>
    <cdr:to>
      <cdr:x>0.65145</cdr:x>
      <cdr:y>0.64442</cdr:y>
    </cdr:to>
    <cdr:sp macro="" textlink="">
      <cdr:nvSpPr>
        <cdr:cNvPr id="32" name="Овал 31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3633" y="3349996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0.7287</cdr:y>
    </cdr:from>
    <cdr:to>
      <cdr:x>0.65958</cdr:x>
      <cdr:y>0.81298</cdr:y>
    </cdr:to>
    <cdr:sp macro="" textlink="">
      <cdr:nvSpPr>
        <cdr:cNvPr id="33" name="Овал 32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265641" y="4358108"/>
          <a:ext cx="576064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0.58641</cdr:x>
      <cdr:y>0.13873</cdr:y>
    </cdr:from>
    <cdr:to>
      <cdr:x>0.63519</cdr:x>
      <cdr:y>0.17485</cdr:y>
    </cdr:to>
    <cdr:sp macro="" textlink="">
      <cdr:nvSpPr>
        <cdr:cNvPr id="34" name="Стрелка: вправо 33">
          <a:extLst xmlns:a="http://schemas.openxmlformats.org/drawingml/2006/main">
            <a:ext uri="{FF2B5EF4-FFF2-40B4-BE49-F238E27FC236}">
              <a16:creationId xmlns:a16="http://schemas.microsoft.com/office/drawing/2014/main" id="{26CF04B2-31FA-496F-9894-247D99A2FF25}"/>
            </a:ext>
          </a:extLst>
        </cdr:cNvPr>
        <cdr:cNvSpPr/>
      </cdr:nvSpPr>
      <cdr:spPr>
        <a:xfrm xmlns:a="http://schemas.openxmlformats.org/drawingml/2006/main">
          <a:off x="5193633" y="829716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0.28321</cdr:y>
    </cdr:from>
    <cdr:to>
      <cdr:x>0.64332</cdr:x>
      <cdr:y>0.31933</cdr:y>
    </cdr:to>
    <cdr:sp macro="" textlink="">
      <cdr:nvSpPr>
        <cdr:cNvPr id="35" name="Стрелка: вправо 34">
          <a:extLst xmlns:a="http://schemas.openxmlformats.org/drawingml/2006/main">
            <a:ext uri="{FF2B5EF4-FFF2-40B4-BE49-F238E27FC236}">
              <a16:creationId xmlns:a16="http://schemas.microsoft.com/office/drawing/2014/main" id="{BA00AA79-7837-4815-834C-05B961DEB6F4}"/>
            </a:ext>
          </a:extLst>
        </cdr:cNvPr>
        <cdr:cNvSpPr/>
      </cdr:nvSpPr>
      <cdr:spPr>
        <a:xfrm xmlns:a="http://schemas.openxmlformats.org/drawingml/2006/main">
          <a:off x="5265641" y="1693812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0.43371</cdr:y>
    </cdr:from>
    <cdr:to>
      <cdr:x>0.64332</cdr:x>
      <cdr:y>0.46984</cdr:y>
    </cdr:to>
    <cdr:sp macro="" textlink="">
      <cdr:nvSpPr>
        <cdr:cNvPr id="36" name="Стрелка: вправо 35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5641" y="2593912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0.59454</cdr:x>
      <cdr:y>0.58422</cdr:y>
    </cdr:from>
    <cdr:to>
      <cdr:x>0.64332</cdr:x>
      <cdr:y>0.62034</cdr:y>
    </cdr:to>
    <cdr:sp macro="" textlink="">
      <cdr:nvSpPr>
        <cdr:cNvPr id="37" name="Стрелка: вправо 36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5641" y="3494012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0.60267</cdr:x>
      <cdr:y>0.75278</cdr:y>
    </cdr:from>
    <cdr:to>
      <cdr:x>0.65145</cdr:x>
      <cdr:y>0.7889</cdr:y>
    </cdr:to>
    <cdr:sp macro="" textlink="">
      <cdr:nvSpPr>
        <cdr:cNvPr id="38" name="Стрелка: вправо 37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337649" y="4502124"/>
          <a:ext cx="432048" cy="21602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0.02286</cdr:x>
      <cdr:y>0.382</cdr:y>
    </cdr:from>
    <cdr:to>
      <cdr:x>0.27537</cdr:x>
      <cdr:y>0.48756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542" y="2160239"/>
          <a:ext cx="2248301" cy="596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2800" b="1" dirty="0"/>
        </a:p>
      </cdr:txBody>
    </cdr:sp>
  </cdr:relSizeAnchor>
  <cdr:relSizeAnchor xmlns:cdr="http://schemas.openxmlformats.org/drawingml/2006/chartDrawing">
    <cdr:from>
      <cdr:x>0.01335</cdr:x>
      <cdr:y>0.31834</cdr:y>
    </cdr:from>
    <cdr:to>
      <cdr:x>0.31051</cdr:x>
      <cdr:y>0.45142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18828" y="1800199"/>
          <a:ext cx="2645854" cy="7526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76200">
          <a:solidFill>
            <a:srgbClr val="CCFF6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>
              <a:solidFill>
                <a:schemeClr val="tx1"/>
              </a:solidFill>
            </a:rPr>
            <a:t>Изменений в налоговом законодательстве</a:t>
          </a:r>
        </a:p>
      </cdr:txBody>
    </cdr:sp>
  </cdr:relSizeAnchor>
  <cdr:relSizeAnchor xmlns:cdr="http://schemas.openxmlformats.org/drawingml/2006/chartDrawing">
    <cdr:from>
      <cdr:x>0.01335</cdr:x>
      <cdr:y>0.4584</cdr:y>
    </cdr:from>
    <cdr:to>
      <cdr:x>0.98608</cdr:x>
      <cdr:y>0.54754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8828" y="2592287"/>
          <a:ext cx="8660993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3200" b="1" dirty="0"/>
            <a:t>НДФЛ</a:t>
          </a:r>
          <a:r>
            <a:rPr lang="ru-RU" sz="2400" b="1" dirty="0"/>
            <a:t> - основной </a:t>
          </a:r>
          <a:r>
            <a:rPr lang="ru-RU" sz="2400" b="1" dirty="0" err="1"/>
            <a:t>бюджетообразующий</a:t>
          </a:r>
          <a:r>
            <a:rPr lang="ru-RU" sz="2400" b="1" dirty="0"/>
            <a:t> источник  доходов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0.40962</cdr:x>
      <cdr:y>0.54411</cdr:y>
    </cdr:from>
    <cdr:to>
      <cdr:x>0.94339</cdr:x>
      <cdr:y>1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id="{607BC218-4468-4944-9FC7-D3DC488DC386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14637" t="30910" r="46222" b="36657"/>
        <a:stretch xmlns:a="http://schemas.openxmlformats.org/drawingml/2006/main"/>
      </cdr:blipFill>
      <cdr:spPr bwMode="auto">
        <a:xfrm xmlns:a="http://schemas.openxmlformats.org/drawingml/2006/main">
          <a:off x="3647220" y="3194523"/>
          <a:ext cx="4752528" cy="267652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0.60733</cdr:x>
      <cdr:y>0.05966</cdr:y>
    </cdr:from>
    <cdr:to>
      <cdr:x>0.97105</cdr:x>
      <cdr:y>0.1781</cdr:y>
    </cdr:to>
    <cdr:pic>
      <cdr:nvPicPr>
        <cdr:cNvPr id="10" name="Рисунок 9">
          <a:extLst xmlns:a="http://schemas.openxmlformats.org/drawingml/2006/main">
            <a:ext uri="{FF2B5EF4-FFF2-40B4-BE49-F238E27FC236}">
              <a16:creationId xmlns:a16="http://schemas.microsoft.com/office/drawing/2014/main" id="{C0F4E78D-8D36-44F6-B78B-C0143F4AF6E5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2"/>
        <a:srcRect xmlns:a="http://schemas.openxmlformats.org/drawingml/2006/main" l="14858" t="31464" r="47443" b="58418"/>
        <a:stretch xmlns:a="http://schemas.openxmlformats.org/drawingml/2006/main"/>
      </cdr:blipFill>
      <cdr:spPr bwMode="auto">
        <a:xfrm xmlns:a="http://schemas.openxmlformats.org/drawingml/2006/main">
          <a:off x="5407521" y="350294"/>
          <a:ext cx="3238500" cy="695325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rgbClr val="CCFF66"/>
          </a:solidFill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0.89758</cdr:x>
      <cdr:y>0.92683</cdr:y>
    </cdr:from>
    <cdr:to>
      <cdr:x>0.99514</cdr:x>
      <cdr:y>1</cdr:y>
    </cdr:to>
    <cdr:sp macro="" textlink="">
      <cdr:nvSpPr>
        <cdr:cNvPr id="5" name="Овал 4">
          <a:extLst xmlns:a="http://schemas.openxmlformats.org/drawingml/2006/main">
            <a:ext uri="{FF2B5EF4-FFF2-40B4-BE49-F238E27FC236}">
              <a16:creationId xmlns:a16="http://schemas.microsoft.com/office/drawing/2014/main" id="{42D90481-6165-4A65-B6D4-8D65FCCDC65C}"/>
            </a:ext>
          </a:extLst>
        </cdr:cNvPr>
        <cdr:cNvSpPr/>
      </cdr:nvSpPr>
      <cdr:spPr>
        <a:xfrm xmlns:a="http://schemas.openxmlformats.org/drawingml/2006/main">
          <a:off x="8042847" y="5798538"/>
          <a:ext cx="874198" cy="457774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rgbClr val="CCFF66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23</a:t>
          </a:r>
        </a:p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0.31174</cdr:y>
    </cdr:from>
    <cdr:to>
      <cdr:x>0.32727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60" y="1346866"/>
          <a:ext cx="2196765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788.603,6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0.81908</cdr:x>
      <cdr:y>0.00662</cdr:y>
    </cdr:from>
    <cdr:to>
      <cdr:x>0.87599</cdr:x>
      <cdr:y>0.06174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7254588" y="28599"/>
          <a:ext cx="504056" cy="2381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7,3%</a:t>
          </a:r>
        </a:p>
      </cdr:txBody>
    </cdr:sp>
  </cdr:relSizeAnchor>
  <cdr:relSizeAnchor xmlns:cdr="http://schemas.openxmlformats.org/drawingml/2006/chartDrawing">
    <cdr:from>
      <cdr:x>0.82612</cdr:x>
      <cdr:y>0.18619</cdr:y>
    </cdr:from>
    <cdr:to>
      <cdr:x>0.88304</cdr:x>
      <cdr:y>0.24131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7316973" y="853300"/>
          <a:ext cx="504056" cy="252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0,6%</a:t>
          </a:r>
        </a:p>
      </cdr:txBody>
    </cdr:sp>
  </cdr:relSizeAnchor>
  <cdr:relSizeAnchor xmlns:cdr="http://schemas.openxmlformats.org/drawingml/2006/chartDrawing">
    <cdr:from>
      <cdr:x>0.82482</cdr:x>
      <cdr:y>0.0959</cdr:y>
    </cdr:from>
    <cdr:to>
      <cdr:x>0.88173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7305388" y="439488"/>
          <a:ext cx="504056" cy="252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0.4065</cdr:x>
      <cdr:y>0.39679</cdr:y>
    </cdr:from>
    <cdr:to>
      <cdr:x>0.90622</cdr:x>
      <cdr:y>0.74251</cdr:y>
    </cdr:to>
    <cdr:sp macro="" textlink="">
      <cdr:nvSpPr>
        <cdr:cNvPr id="10" name="Прямоугольник: скругленные углы 9">
          <a:extLst xmlns:a="http://schemas.openxmlformats.org/drawingml/2006/main">
            <a:ext uri="{FF2B5EF4-FFF2-40B4-BE49-F238E27FC236}">
              <a16:creationId xmlns:a16="http://schemas.microsoft.com/office/drawing/2014/main" id="{E56BAC0C-5839-4F08-B7FA-2748FEDAD72D}"/>
            </a:ext>
          </a:extLst>
        </cdr:cNvPr>
        <cdr:cNvSpPr/>
      </cdr:nvSpPr>
      <cdr:spPr>
        <a:xfrm xmlns:a="http://schemas.openxmlformats.org/drawingml/2006/main">
          <a:off x="3600358" y="1847056"/>
          <a:ext cx="4426024" cy="160932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rgbClr val="CCFF6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0.86066</cdr:x>
      <cdr:y>0</cdr:y>
    </cdr:from>
    <cdr:to>
      <cdr:x>1</cdr:x>
      <cdr:y>0.06667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2814" y="0"/>
          <a:ext cx="123417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u="sng" dirty="0">
              <a:latin typeface="+mn-lt"/>
              <a:ea typeface="+mn-ea"/>
              <a:cs typeface="+mn-cs"/>
            </a:rPr>
            <a:t>2021 г.</a:t>
          </a:r>
          <a:endParaRPr lang="ru-RU" sz="1800" b="1" u="sng" dirty="0"/>
        </a:p>
      </cdr:txBody>
    </cdr:sp>
  </cdr:relSizeAnchor>
  <cdr:relSizeAnchor xmlns:cdr="http://schemas.openxmlformats.org/drawingml/2006/chartDrawing">
    <cdr:from>
      <cdr:x>0.72951</cdr:x>
      <cdr:y>0.00019</cdr:y>
    </cdr:from>
    <cdr:to>
      <cdr:x>0.86316</cdr:x>
      <cdr:y>0.07961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408712" y="1033"/>
          <a:ext cx="117410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u="sng" dirty="0"/>
            <a:t>2020г.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2019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0.43553</cdr:x>
      <cdr:y>0.48613</cdr:y>
    </cdr:from>
    <cdr:to>
      <cdr:x>0.60491</cdr:x>
      <cdr:y>0.64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296144" y="875128"/>
          <a:ext cx="504056" cy="27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/>
            <a:t>2019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3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83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27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dk.nnov.ru/executive/strukture/finansi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emf"/><Relationship Id="rId2" Type="http://schemas.openxmlformats.org/officeDocument/2006/relationships/chart" Target="../charts/chart8.xml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0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2.pn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10" Type="http://schemas.openxmlformats.org/officeDocument/2006/relationships/image" Target="../media/image41.jpeg"/><Relationship Id="rId4" Type="http://schemas.openxmlformats.org/officeDocument/2006/relationships/image" Target="../media/image38.jpeg"/><Relationship Id="rId9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05JzUnMyy_NSyzWKyrVT8rJTy_WNzSzMDXQty_ITLE1NDQ2tTBguLDrwoaLDRebLuy4sBfEVrjYeGHrhd0Xe4D0rgv7Lmy-sE_hYiuQsf1i_4WdFxuBKjcBVV3YBtSw6cI-IHcvUBLIurAFKrlPR-FiA9BQEG8rUHYHkESRZzA0sTQ2NLA0NDdnqHsscsFQfr_9jrY8VunOuOsAaG1pJg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9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hyperlink" Target="mailto:official@adm.dkn.nnov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62.png"/><Relationship Id="rId2" Type="http://schemas.openxmlformats.org/officeDocument/2006/relationships/hyperlink" Target="http://dk.nnov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image" Target="../media/image61.jpeg"/><Relationship Id="rId5" Type="http://schemas.openxmlformats.org/officeDocument/2006/relationships/hyperlink" Target="http://dk.nnov.ru/faq/territoria/NewSection_418" TargetMode="External"/><Relationship Id="rId10" Type="http://schemas.openxmlformats.org/officeDocument/2006/relationships/image" Target="../media/image60.jpeg"/><Relationship Id="rId4" Type="http://schemas.openxmlformats.org/officeDocument/2006/relationships/hyperlink" Target="http://gu.nnov.ru/" TargetMode="External"/><Relationship Id="rId9" Type="http://schemas.openxmlformats.org/officeDocument/2006/relationships/image" Target="../media/image59.jpeg"/><Relationship Id="rId14" Type="http://schemas.openxmlformats.org/officeDocument/2006/relationships/hyperlink" Target="mailto:budget@dk.nn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741497" y="5367338"/>
            <a:ext cx="7372216" cy="65395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района на 201</a:t>
            </a:r>
            <a:r>
              <a:rPr lang="en-US" sz="2000" dirty="0"/>
              <a:t>7</a:t>
            </a:r>
            <a:r>
              <a:rPr lang="ru-RU" sz="2000" dirty="0"/>
              <a:t> год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6675"/>
            <a:ext cx="11811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633143" y="81136"/>
            <a:ext cx="1373187" cy="1106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720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11315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Бюджет для граждан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проекту Решения Земского собрания «О проекте бюджета Дальнеконстантиновского муниципального района»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8700D0-D429-405D-AD3E-4AC7BBA74A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r="11583"/>
          <a:stretch>
            <a:fillRect/>
          </a:stretch>
        </p:blipFill>
        <p:spPr>
          <a:xfrm>
            <a:off x="179512" y="294828"/>
            <a:ext cx="8784976" cy="5726460"/>
          </a:xfrm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0CA8092D-CBEA-41B3-9C11-57CF6A331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941168"/>
            <a:ext cx="8784976" cy="1728192"/>
          </a:xfrm>
          <a:prstGeom prst="rect">
            <a:avLst/>
          </a:prstGeom>
          <a:solidFill>
            <a:srgbClr val="CCFF66"/>
          </a:solidFill>
          <a:ln>
            <a:headEnd/>
            <a:tailEnd/>
          </a:ln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Бюджет для граждан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«О проекте бюджета Дальнеконстантиновского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муниципального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района на 2019 год и плановый период 2020 и 2021 годов»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BD0563F2-618A-4500-A5D5-7B4304ADA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7" y="81136"/>
            <a:ext cx="3731662" cy="1106488"/>
          </a:xfrm>
          <a:prstGeom prst="rect">
            <a:avLst/>
          </a:prstGeom>
          <a:solidFill>
            <a:srgbClr val="CCFF66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38B26F3C-86BB-424D-80F8-D64EBF7EF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911" y="97011"/>
            <a:ext cx="1261419" cy="1090613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2C373FF9-6412-47A6-AE84-FA5726E135F8}"/>
              </a:ext>
            </a:extLst>
          </p:cNvPr>
          <p:cNvSpPr/>
          <p:nvPr/>
        </p:nvSpPr>
        <p:spPr>
          <a:xfrm>
            <a:off x="4427605" y="2467086"/>
            <a:ext cx="432048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solidFill>
            <a:srgbClr val="CCFF66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Что такое… «Бюджет для граждан»??? 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Уважаемые </a:t>
            </a:r>
            <a:r>
              <a:rPr lang="ru-RU" sz="1900" b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1900" b="1" dirty="0">
                <a:solidFill>
                  <a:schemeClr val="tx1"/>
                </a:solidFill>
              </a:rPr>
              <a:t>!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sz="1900" dirty="0">
                <a:solidFill>
                  <a:schemeClr val="tx1"/>
                </a:solidFill>
              </a:rPr>
              <a:t>Перед вами брошюра «Бюджет для граждан», разработанная управлением финансов, по проекту бюджета </a:t>
            </a:r>
            <a:r>
              <a:rPr lang="ru-RU" sz="19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dirty="0">
                <a:solidFill>
                  <a:schemeClr val="tx1"/>
                </a:solidFill>
              </a:rPr>
              <a:t> муниципального района на 2019 год и плановый период 2020 и 2021 годов* - главного финансового документа района. </a:t>
            </a:r>
          </a:p>
          <a:p>
            <a:pPr algn="just"/>
            <a:r>
              <a:rPr lang="ru-RU" sz="1900" i="1" dirty="0"/>
              <a:t>	</a:t>
            </a:r>
            <a:r>
              <a:rPr lang="ru-RU" sz="1900" dirty="0">
                <a:solidFill>
                  <a:schemeClr val="tx1"/>
                </a:solidFill>
              </a:rPr>
              <a:t> 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</a:t>
            </a:r>
            <a:r>
              <a:rPr lang="ru-RU" sz="19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dirty="0">
                <a:solidFill>
                  <a:schemeClr val="tx1"/>
                </a:solidFill>
              </a:rPr>
              <a:t> муниципального района, которые д</a:t>
            </a:r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1900" dirty="0">
              <a:solidFill>
                <a:schemeClr val="tx1"/>
              </a:solidFill>
            </a:endParaRPr>
          </a:p>
          <a:p>
            <a:pPr algn="just"/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</a:t>
            </a:r>
            <a:endParaRPr lang="ru-RU" sz="1900" dirty="0">
              <a:solidFill>
                <a:schemeClr val="tx1"/>
              </a:solidFill>
            </a:endParaRPr>
          </a:p>
          <a:p>
            <a:pPr algn="just"/>
            <a:r>
              <a:rPr lang="ru-RU" sz="1900" dirty="0">
                <a:solidFill>
                  <a:schemeClr val="tx1"/>
                </a:solidFill>
              </a:rPr>
              <a:t>	</a:t>
            </a:r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1900" dirty="0">
                <a:solidFill>
                  <a:srgbClr val="0070C0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</a:t>
            </a:r>
            <a:r>
              <a:rPr lang="ru-RU" altLang="ru-RU" sz="1900">
                <a:solidFill>
                  <a:srgbClr val="0070C0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Управления финансов» </a:t>
            </a:r>
            <a:r>
              <a:rPr lang="ru-RU" alt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с другими «сферами» бюджетного процесса района, итогами его исполнения, а также получить другую интересующую Вас информацию.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Проект бюджета одобрен на заседании Земского собрания 22 ноября 2018 года Решением № 107.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solidFill>
            <a:srgbClr val="CCFF66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Публичные слушания по проекту бюджета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проекту  бюджета </a:t>
            </a:r>
            <a:r>
              <a:rPr lang="ru-RU" altLang="ru-RU" sz="20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Дальнеконстантиновского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проекту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проекта бюджета на публичных слушаниях, которые проходят в зале заседаний 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администрации </a:t>
            </a:r>
            <a:r>
              <a:rPr lang="ru-RU" altLang="ru-RU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Дальнеконстантиновского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*информирование о времени проведения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 осуществляется через местные СМИ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И распространение объявлений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 в общедоступных местах.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5040560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3"/>
            <a:ext cx="7844408" cy="504055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/>
            </a:br>
            <a:r>
              <a:rPr lang="ru-RU" b="1" i="1" dirty="0"/>
              <a:t>Бюджет – …</a:t>
            </a:r>
            <a:br>
              <a:rPr lang="ru-RU" i="1" dirty="0"/>
            </a:br>
            <a:endParaRPr lang="ru-RU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1" y="620687"/>
            <a:ext cx="8782363" cy="6088613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</a:p>
          <a:p>
            <a:r>
              <a:rPr lang="ru-RU" sz="2200" b="1" u="sng" dirty="0">
                <a:solidFill>
                  <a:schemeClr val="tx1"/>
                </a:solidFill>
              </a:rPr>
              <a:t>Бюджет муниципального района =</a:t>
            </a:r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BA99225-53FB-4323-B760-EC16E97BDD7E}"/>
              </a:ext>
            </a:extLst>
          </p:cNvPr>
          <p:cNvSpPr/>
          <p:nvPr/>
        </p:nvSpPr>
        <p:spPr>
          <a:xfrm>
            <a:off x="2869309" y="2091274"/>
            <a:ext cx="3600400" cy="504055"/>
          </a:xfrm>
          <a:prstGeom prst="roundRect">
            <a:avLst/>
          </a:prstGeom>
          <a:solidFill>
            <a:srgbClr val="CCFF99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МУНИЦИПАЛЬНЫЙ БЮДЖЕТ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31392" y="2793109"/>
            <a:ext cx="4500883" cy="38559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33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ДОХОДЫ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6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253219" y="5229201"/>
            <a:ext cx="1876926" cy="57606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2526190" y="5229201"/>
            <a:ext cx="1876925" cy="57606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Неналоговые доходы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698206" y="2793109"/>
            <a:ext cx="4263670" cy="387625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1294460" y="5928941"/>
            <a:ext cx="2341436" cy="554814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sp>
        <p:nvSpPr>
          <p:cNvPr id="4" name="Стрелка: изогнутая 3">
            <a:extLst>
              <a:ext uri="{FF2B5EF4-FFF2-40B4-BE49-F238E27FC236}">
                <a16:creationId xmlns:a16="http://schemas.microsoft.com/office/drawing/2014/main" id="{9297246E-9E53-4A92-9168-A9A56082B6D3}"/>
              </a:ext>
            </a:extLst>
          </p:cNvPr>
          <p:cNvSpPr/>
          <p:nvPr/>
        </p:nvSpPr>
        <p:spPr>
          <a:xfrm rot="5400000">
            <a:off x="6383104" y="2183876"/>
            <a:ext cx="539070" cy="720080"/>
          </a:xfrm>
          <a:prstGeom prst="bentArrow">
            <a:avLst>
              <a:gd name="adj1" fmla="val 25000"/>
              <a:gd name="adj2" fmla="val 26299"/>
              <a:gd name="adj3" fmla="val 25000"/>
              <a:gd name="adj4" fmla="val 25561"/>
            </a:avLst>
          </a:prstGeom>
          <a:solidFill>
            <a:srgbClr val="CCFF99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: изогнутая 15">
            <a:extLst>
              <a:ext uri="{FF2B5EF4-FFF2-40B4-BE49-F238E27FC236}">
                <a16:creationId xmlns:a16="http://schemas.microsoft.com/office/drawing/2014/main" id="{2C4B248E-6A30-4C95-BAE0-7C2D17A024D2}"/>
              </a:ext>
            </a:extLst>
          </p:cNvPr>
          <p:cNvSpPr/>
          <p:nvPr/>
        </p:nvSpPr>
        <p:spPr>
          <a:xfrm rot="5400000" flipV="1">
            <a:off x="2248785" y="2199283"/>
            <a:ext cx="554813" cy="792092"/>
          </a:xfrm>
          <a:prstGeom prst="bentArrow">
            <a:avLst>
              <a:gd name="adj1" fmla="val 25000"/>
              <a:gd name="adj2" fmla="val 26299"/>
              <a:gd name="adj3" fmla="val 25000"/>
              <a:gd name="adj4" fmla="val 25561"/>
            </a:avLst>
          </a:prstGeom>
          <a:solidFill>
            <a:srgbClr val="CCFF99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5690A7D-E810-4BA4-8113-A897BBCDE01B}"/>
              </a:ext>
            </a:extLst>
          </p:cNvPr>
          <p:cNvSpPr/>
          <p:nvPr/>
        </p:nvSpPr>
        <p:spPr>
          <a:xfrm>
            <a:off x="8097778" y="630931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4"/>
            <a:ext cx="7844408" cy="498994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/>
            </a:br>
            <a:r>
              <a:rPr lang="ru-RU" sz="3200" b="1" i="1" dirty="0"/>
              <a:t>Бюджет…бюджет…бюджет…</a:t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640960" cy="5456802"/>
          </a:xfrm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24" name="Диаграмма 1023"/>
          <p:cNvGraphicFramePr/>
          <p:nvPr>
            <p:extLst>
              <p:ext uri="{D42A27DB-BD31-4B8C-83A1-F6EECF244321}">
                <p14:modId xmlns:p14="http://schemas.microsoft.com/office/powerpoint/2010/main" val="4087857958"/>
              </p:ext>
            </p:extLst>
          </p:nvPr>
        </p:nvGraphicFramePr>
        <p:xfrm>
          <a:off x="1008767" y="2945811"/>
          <a:ext cx="3059175" cy="260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1703793707"/>
              </p:ext>
            </p:extLst>
          </p:nvPr>
        </p:nvGraphicFramePr>
        <p:xfrm>
          <a:off x="5076058" y="2892875"/>
          <a:ext cx="3275200" cy="265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395536" y="5757177"/>
            <a:ext cx="8424936" cy="95212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4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788026" y="2966679"/>
            <a:ext cx="4032446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4784"/>
            <a:ext cx="8229600" cy="1115416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/>
              <a:t>ДОХОДЫ</a:t>
            </a:r>
            <a:r>
              <a:rPr lang="ru-RU" sz="3600" b="1" i="1" dirty="0"/>
              <a:t> БЮДЖЕТА-</a:t>
            </a:r>
            <a:br>
              <a:rPr lang="ru-RU" sz="3600" b="1" i="1" dirty="0"/>
            </a:br>
            <a:r>
              <a:rPr lang="ru-RU" sz="4000" b="1" i="1" dirty="0"/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458613"/>
            <a:ext cx="8928991" cy="462414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23158" y="6381916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19211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Какие налоги уплачивают жители </a:t>
            </a:r>
            <a:br>
              <a:rPr lang="ru-RU" sz="3600" b="1" i="1" dirty="0"/>
            </a:br>
            <a:r>
              <a:rPr lang="ru-RU" sz="3600" b="1" i="1" dirty="0"/>
              <a:t>Нижегородской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663" y="1234336"/>
            <a:ext cx="2896670" cy="2057494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Налог на доходы физических лиц (НДФЛ)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гл.23 Налогового кодекса РФ, </a:t>
            </a:r>
            <a:r>
              <a:rPr lang="ru-RU" b="1" dirty="0">
                <a:solidFill>
                  <a:schemeClr val="tx1"/>
                </a:solidFill>
              </a:rPr>
              <a:t>ставка налога 13%, в отдельных случаях 9%, 30% и 35%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6005" y="3429000"/>
            <a:ext cx="3240468" cy="3111679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Транспортный налог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 28 Налогового кодекса РФ,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Основные ставки: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до 45 л/с - 13,5 руб.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45 до 100 л/с – 22,5 руб. от 100 до 150 л/с - 31,5 руб. от 150 до 200 л/с – 45 руб. от 200 до 250 л/с – 75 руб. от 250 л/с – 150 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4393108"/>
            <a:ext cx="3506077" cy="2376264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1"/>
                </a:solidFill>
              </a:rPr>
              <a:t>Земельный налог 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Ставка налога от кадастровой стоимости земельных участков: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0,3% по участкам, занятым жилищным фондом, с/х назначения, для личного подсобного хозяйства, дачного хозяйства;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1,5% - в отношении других уча</a:t>
            </a:r>
            <a:r>
              <a:rPr lang="ru-RU" sz="1350" b="1" dirty="0">
                <a:solidFill>
                  <a:schemeClr val="tx1"/>
                </a:solidFill>
              </a:rPr>
              <a:t>стков </a:t>
            </a:r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55019" y="1223689"/>
            <a:ext cx="3506077" cy="3044295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Налог на имущество физических лиц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Ставка налога исходя из кадастровой стоимости объектов: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Жилые дома, часть жилых домов, квартир, часть квартир, комнат, гаражей и </a:t>
            </a:r>
            <a:r>
              <a:rPr lang="ru-RU" sz="1400" b="1" dirty="0" err="1">
                <a:solidFill>
                  <a:schemeClr val="tx1"/>
                </a:solidFill>
              </a:rPr>
              <a:t>машино</a:t>
            </a:r>
            <a:r>
              <a:rPr lang="ru-RU" sz="1400" b="1" dirty="0">
                <a:solidFill>
                  <a:schemeClr val="tx1"/>
                </a:solidFill>
              </a:rPr>
              <a:t>-мест, хозяйственные строения или сооружения площадь каждого из которых не превышает 50 кв. м – от 0,1% до 0,3%;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объекты, кадастровая стоимость которых превышает 300 </a:t>
            </a:r>
            <a:r>
              <a:rPr lang="ru-RU" sz="1400" b="1" dirty="0" err="1">
                <a:solidFill>
                  <a:schemeClr val="tx1"/>
                </a:solidFill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</a:rPr>
              <a:t>.– от 0,5% до 2 %,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прочие – 0,5%.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068" y="2269901"/>
            <a:ext cx="2162854" cy="244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31840" y="3663298"/>
            <a:ext cx="266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Областной бюджет и местные бюджеты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 rot="2226564">
            <a:off x="3132210" y="2126522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664253">
            <a:off x="4808710" y="2147141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13587063">
            <a:off x="4939561" y="5007521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18676466">
            <a:off x="3308427" y="5029713"/>
            <a:ext cx="576064" cy="36004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28FE4BD-D580-4C70-B741-37336735B9B9}"/>
              </a:ext>
            </a:extLst>
          </p:cNvPr>
          <p:cNvSpPr/>
          <p:nvPr/>
        </p:nvSpPr>
        <p:spPr>
          <a:xfrm>
            <a:off x="8244407" y="6251287"/>
            <a:ext cx="865377" cy="499194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6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150240"/>
            <a:ext cx="8942705" cy="48459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/>
              <a:t>Как распределяются </a:t>
            </a:r>
            <a:r>
              <a:rPr lang="ru-RU" sz="2400" b="1" i="1" u="sng" dirty="0"/>
              <a:t>РАСХОДЫ</a:t>
            </a:r>
            <a:r>
              <a:rPr lang="ru-RU" sz="2400" b="1" i="1" dirty="0"/>
              <a:t> по основным функциям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94" y="726306"/>
            <a:ext cx="8856984" cy="83048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B2E4CC-E5C1-4EBA-9249-4388A1E6E02C}"/>
              </a:ext>
            </a:extLst>
          </p:cNvPr>
          <p:cNvSpPr/>
          <p:nvPr/>
        </p:nvSpPr>
        <p:spPr>
          <a:xfrm>
            <a:off x="98462" y="2282998"/>
            <a:ext cx="282160" cy="240184"/>
          </a:xfrm>
          <a:prstGeom prst="ellips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6276928"/>
              </p:ext>
            </p:extLst>
          </p:nvPr>
        </p:nvGraphicFramePr>
        <p:xfrm>
          <a:off x="325195" y="2710284"/>
          <a:ext cx="8433469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98462" y="1481130"/>
            <a:ext cx="282160" cy="581465"/>
          </a:xfrm>
          <a:prstGeom prst="flowChartMerg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224898" y="1643800"/>
            <a:ext cx="8582454" cy="923330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Формирование расходов </a:t>
            </a:r>
            <a:r>
              <a:rPr lang="ru-RU" dirty="0"/>
              <a:t>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150240"/>
            <a:ext cx="8942705" cy="48459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разделам (подразделам) функциональной структуры: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699344"/>
              </p:ext>
            </p:extLst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5540" y="5310201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802092" y="2326406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69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647" y="111810"/>
            <a:ext cx="8942705" cy="48459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государственным и муниципальным программам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100178"/>
              </p:ext>
            </p:extLst>
          </p:nvPr>
        </p:nvGraphicFramePr>
        <p:xfrm>
          <a:off x="186689" y="764704"/>
          <a:ext cx="8856663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6BFB1-9689-490E-9AD2-9E6FB70E30B5}"/>
              </a:ext>
            </a:extLst>
          </p:cNvPr>
          <p:cNvSpPr txBox="1"/>
          <p:nvPr/>
        </p:nvSpPr>
        <p:spPr>
          <a:xfrm>
            <a:off x="186690" y="5469510"/>
            <a:ext cx="87777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Программный бюджет </a:t>
            </a:r>
            <a:r>
              <a:rPr lang="ru-RU" sz="1200" dirty="0"/>
              <a:t>отличается от традиционного тем, что все или почти все расходы включены</a:t>
            </a:r>
          </a:p>
          <a:p>
            <a:r>
              <a:rPr lang="ru-RU" sz="1200" dirty="0"/>
              <a:t> в </a:t>
            </a:r>
            <a:r>
              <a:rPr lang="ru-RU" sz="1200" b="1" dirty="0"/>
              <a:t>программы </a:t>
            </a:r>
            <a:r>
              <a:rPr lang="ru-RU" sz="1200" dirty="0"/>
              <a:t>и каждая </a:t>
            </a:r>
            <a:r>
              <a:rPr lang="ru-RU" sz="1200" b="1" dirty="0"/>
              <a:t>программа </a:t>
            </a:r>
            <a:r>
              <a:rPr lang="ru-RU" sz="1200" dirty="0"/>
              <a:t>своей целью прямо увязана с тем или иным стратегическим итогом деятельности ведомства. </a:t>
            </a:r>
          </a:p>
          <a:p>
            <a:r>
              <a:rPr lang="ru-RU" sz="1200" b="1" dirty="0"/>
              <a:t>Программное бюджетирование </a:t>
            </a:r>
            <a:r>
              <a:rPr lang="ru-RU" sz="1200" dirty="0"/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endParaRPr lang="ru-RU" sz="12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B3CB37-31D9-401B-96FD-4F4787D8A317}"/>
              </a:ext>
            </a:extLst>
          </p:cNvPr>
          <p:cNvSpPr/>
          <p:nvPr/>
        </p:nvSpPr>
        <p:spPr>
          <a:xfrm>
            <a:off x="100647" y="5361194"/>
            <a:ext cx="8942705" cy="1384996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0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4248472" cy="2016223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dirty="0"/>
              <a:t>На чем основывается составление </a:t>
            </a:r>
            <a:br>
              <a:rPr lang="ru-RU" sz="2800" b="1" i="1" dirty="0"/>
            </a:br>
            <a:r>
              <a:rPr lang="ru-RU" sz="2800" b="1" i="1" dirty="0"/>
              <a:t>проекта местного бюджета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flipH="1">
            <a:off x="5364088" y="210485"/>
            <a:ext cx="3546464" cy="770243"/>
          </a:xfrm>
          <a:prstGeom prst="roundRect">
            <a:avLst/>
          </a:prstGeom>
          <a:noFill/>
          <a:ln w="7620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Необходимость реализации </a:t>
            </a:r>
          </a:p>
          <a:p>
            <a:r>
              <a:rPr lang="ru-RU" sz="1800" u="sng" dirty="0">
                <a:solidFill>
                  <a:schemeClr val="tx1"/>
                </a:solidFill>
              </a:rPr>
              <a:t>Указов и поручений Президента РФ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60362" y="1124745"/>
            <a:ext cx="3947977" cy="999914"/>
          </a:xfrm>
          <a:prstGeom prst="roundRect">
            <a:avLst/>
          </a:prstGeom>
          <a:noFill/>
          <a:ln w="7620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3367880"/>
            <a:ext cx="8828824" cy="1399149"/>
          </a:xfrm>
          <a:prstGeom prst="roundRect">
            <a:avLst/>
          </a:prstGeom>
          <a:noFill/>
          <a:ln w="7620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бюджетной и налоговой политики </a:t>
            </a:r>
            <a:r>
              <a:rPr lang="ru-RU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dirty="0">
                <a:solidFill>
                  <a:schemeClr val="tx1"/>
                </a:solidFill>
              </a:rPr>
              <a:t> муниципального района на 2019 год и на плановый период 2020 и 2021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годов; 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…………</a:t>
            </a:r>
          </a:p>
          <a:p>
            <a:pPr algn="ctr"/>
            <a:r>
              <a:rPr lang="ru-RU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управления муниципальным долгом  в </a:t>
            </a:r>
            <a:r>
              <a:rPr lang="ru-RU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dirty="0">
                <a:solidFill>
                  <a:schemeClr val="tx1"/>
                </a:solidFill>
              </a:rPr>
              <a:t> муниципальном районе Нижегородской области на период до 2020 года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5205" y="1080389"/>
            <a:ext cx="3735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Муниципальные программы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Дальнеконстантиновского муниципального района</a:t>
            </a:r>
          </a:p>
          <a:p>
            <a:pPr algn="ctr"/>
            <a:endParaRPr lang="ru-RU" u="sng" dirty="0"/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 flipH="1">
            <a:off x="3707901" y="2249220"/>
            <a:ext cx="5300433" cy="994098"/>
          </a:xfrm>
          <a:prstGeom prst="roundRect">
            <a:avLst/>
          </a:prstGeom>
          <a:noFill/>
          <a:ln w="76200" cap="flat" cmpd="sng" algn="ctr">
            <a:solidFill>
              <a:srgbClr val="CCFF9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u="sng" dirty="0">
                <a:solidFill>
                  <a:schemeClr val="tx1"/>
                </a:solidFill>
              </a:rPr>
              <a:t>Прогноз</a:t>
            </a:r>
            <a:r>
              <a:rPr lang="ru-RU" sz="1800" dirty="0">
                <a:solidFill>
                  <a:schemeClr val="tx1"/>
                </a:solidFill>
              </a:rPr>
              <a:t> социально-экономического развития Дальнеконстантиновского муниципального района на 2019-2021 годы</a:t>
            </a: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33B657FE-2505-4243-8F90-03606C0D8451}"/>
              </a:ext>
            </a:extLst>
          </p:cNvPr>
          <p:cNvSpPr/>
          <p:nvPr/>
        </p:nvSpPr>
        <p:spPr>
          <a:xfrm>
            <a:off x="179512" y="4835664"/>
            <a:ext cx="8856984" cy="1833696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Деятельность муниципалитета по формированию, рассмотрению, утверждению, исполнению бюджета, а также составлению и утверждению отчета об его исполнении называется бюджетный процесс.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Составление проектов бюджетов - исключительная прерогатива местных администраций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Непосредственное составление проектов бюджетов осуществляют финансовые органы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Проекты местных бюджетов составляются и утверждаются сроком на один год (очередной финансовый год) или сроком на три года (очередной финансовый год и плановый период)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918DEC3-276D-4633-96FE-DAAD6121EAB9}"/>
              </a:ext>
            </a:extLst>
          </p:cNvPr>
          <p:cNvSpPr/>
          <p:nvPr/>
        </p:nvSpPr>
        <p:spPr>
          <a:xfrm>
            <a:off x="8172400" y="6263448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BF95D59-D021-482B-BB0B-B047123C2437}"/>
              </a:ext>
            </a:extLst>
          </p:cNvPr>
          <p:cNvSpPr/>
          <p:nvPr/>
        </p:nvSpPr>
        <p:spPr>
          <a:xfrm>
            <a:off x="5076056" y="489043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5B9C6D1-2970-469F-9843-1977E58CA663}"/>
              </a:ext>
            </a:extLst>
          </p:cNvPr>
          <p:cNvSpPr/>
          <p:nvPr/>
        </p:nvSpPr>
        <p:spPr>
          <a:xfrm>
            <a:off x="4780685" y="1527501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4C0198-02AB-4DAA-98F6-F15BC707B8A1}"/>
              </a:ext>
            </a:extLst>
          </p:cNvPr>
          <p:cNvSpPr/>
          <p:nvPr/>
        </p:nvSpPr>
        <p:spPr>
          <a:xfrm>
            <a:off x="3401305" y="2590622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63002A-C61D-48D3-B625-1C3BA9383D5A}"/>
              </a:ext>
            </a:extLst>
          </p:cNvPr>
          <p:cNvSpPr/>
          <p:nvPr/>
        </p:nvSpPr>
        <p:spPr>
          <a:xfrm>
            <a:off x="395536" y="3385883"/>
            <a:ext cx="288032" cy="288032"/>
          </a:xfrm>
          <a:prstGeom prst="ellipse">
            <a:avLst/>
          </a:prstGeom>
          <a:solidFill>
            <a:srgbClr val="CCFF99"/>
          </a:solidFill>
          <a:ln w="57150"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7FE8330-67DE-4805-B068-D32AA1E06A9F}"/>
              </a:ext>
            </a:extLst>
          </p:cNvPr>
          <p:cNvCxnSpPr/>
          <p:nvPr/>
        </p:nvCxnSpPr>
        <p:spPr>
          <a:xfrm>
            <a:off x="4427984" y="633059"/>
            <a:ext cx="792088" cy="0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60C8B0B-F9B1-422D-AB22-CE1B0C572BA3}"/>
              </a:ext>
            </a:extLst>
          </p:cNvPr>
          <p:cNvCxnSpPr>
            <a:cxnSpLocks/>
          </p:cNvCxnSpPr>
          <p:nvPr/>
        </p:nvCxnSpPr>
        <p:spPr>
          <a:xfrm>
            <a:off x="2564488" y="2204863"/>
            <a:ext cx="980833" cy="529775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A93E99-5E2E-4785-8747-D3E826F1F032}"/>
              </a:ext>
            </a:extLst>
          </p:cNvPr>
          <p:cNvCxnSpPr>
            <a:cxnSpLocks/>
          </p:cNvCxnSpPr>
          <p:nvPr/>
        </p:nvCxnSpPr>
        <p:spPr>
          <a:xfrm>
            <a:off x="539552" y="2069568"/>
            <a:ext cx="0" cy="1431440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18836C5-5608-47FB-9CE9-4ED372582041}"/>
              </a:ext>
            </a:extLst>
          </p:cNvPr>
          <p:cNvCxnSpPr/>
          <p:nvPr/>
        </p:nvCxnSpPr>
        <p:spPr>
          <a:xfrm>
            <a:off x="4103440" y="1671517"/>
            <a:ext cx="792088" cy="0"/>
          </a:xfrm>
          <a:prstGeom prst="straightConnector1">
            <a:avLst/>
          </a:prstGeom>
          <a:ln w="28575">
            <a:solidFill>
              <a:srgbClr val="CCFF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6696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Каковы основные направления бюджетной </a:t>
            </a:r>
            <a:r>
              <a:rPr lang="en-US" sz="2800" b="1" i="1" dirty="0"/>
              <a:t> </a:t>
            </a:r>
            <a:r>
              <a:rPr lang="ru-RU" sz="2800" b="1" i="1" dirty="0"/>
              <a:t>и налоговой политики Дальнеконстантиновского муниципального района на 2019-2021 годы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0751" y="1635956"/>
            <a:ext cx="4441248" cy="118839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5872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/>
              <a:t>Увеличение налогового потенциала </a:t>
            </a:r>
          </a:p>
          <a:p>
            <a:pPr algn="r"/>
            <a:r>
              <a:rPr lang="ru-RU" sz="1600" b="1" dirty="0"/>
              <a:t>района за счет налогового </a:t>
            </a:r>
          </a:p>
          <a:p>
            <a:pPr algn="r"/>
            <a:r>
              <a:rPr lang="ru-RU" sz="1600" b="1" dirty="0"/>
              <a:t>стимулирования деловой активности в районе, привлечения инвестиций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60386" y="2663665"/>
            <a:ext cx="3870286" cy="105442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Обеспечение сбалансированности и долгосрочной устойчивости консолидированного и местного бюджетов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0751" y="3817226"/>
            <a:ext cx="4441248" cy="58243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и оптимизация бюджетных расходов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0751" y="4512400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муниципального управления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0CABDFE6-4A2F-4384-B7B2-124F4536D010}"/>
              </a:ext>
            </a:extLst>
          </p:cNvPr>
          <p:cNvSpPr/>
          <p:nvPr/>
        </p:nvSpPr>
        <p:spPr>
          <a:xfrm>
            <a:off x="4932040" y="3862101"/>
            <a:ext cx="3898632" cy="64786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Повышение качества оказываемых муниципальных услуг</a:t>
            </a: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84764FAF-F54A-4433-B40F-36F4DD72FD82}"/>
              </a:ext>
            </a:extLst>
          </p:cNvPr>
          <p:cNvSpPr/>
          <p:nvPr/>
        </p:nvSpPr>
        <p:spPr>
          <a:xfrm>
            <a:off x="4932040" y="4622401"/>
            <a:ext cx="3898632" cy="59815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Развитие и совершенствование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системы финансового контроля</a:t>
            </a:r>
          </a:p>
        </p:txBody>
      </p:sp>
      <p:sp>
        <p:nvSpPr>
          <p:cNvPr id="27" name="Скругленный прямоугольник 11">
            <a:extLst>
              <a:ext uri="{FF2B5EF4-FFF2-40B4-BE49-F238E27FC236}">
                <a16:creationId xmlns:a16="http://schemas.microsoft.com/office/drawing/2014/main" id="{1FB9BFBC-8E8C-4E93-B97C-C38E0E17D14A}"/>
              </a:ext>
            </a:extLst>
          </p:cNvPr>
          <p:cNvSpPr/>
          <p:nvPr/>
        </p:nvSpPr>
        <p:spPr>
          <a:xfrm>
            <a:off x="140893" y="2953527"/>
            <a:ext cx="4441249" cy="76141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Реализация принципов открытости и прозрачности управления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муниципальными финансами</a:t>
            </a:r>
          </a:p>
        </p:txBody>
      </p:sp>
      <p:sp>
        <p:nvSpPr>
          <p:cNvPr id="28" name="Скругленный прямоугольник 3">
            <a:extLst>
              <a:ext uri="{FF2B5EF4-FFF2-40B4-BE49-F238E27FC236}">
                <a16:creationId xmlns:a16="http://schemas.microsoft.com/office/drawing/2014/main" id="{731470E5-CCFD-4435-9414-FA932F2B35B9}"/>
              </a:ext>
            </a:extLst>
          </p:cNvPr>
          <p:cNvSpPr/>
          <p:nvPr/>
        </p:nvSpPr>
        <p:spPr>
          <a:xfrm>
            <a:off x="4960386" y="1628800"/>
            <a:ext cx="3870286" cy="92242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Проведение мероприятий по повышению эффективности управления муниципальной собственностью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279DA7-5E4C-4606-ADF8-BC76C87E1FA9}"/>
              </a:ext>
            </a:extLst>
          </p:cNvPr>
          <p:cNvCxnSpPr>
            <a:cxnSpLocks/>
          </p:cNvCxnSpPr>
          <p:nvPr/>
        </p:nvCxnSpPr>
        <p:spPr>
          <a:xfrm>
            <a:off x="4769054" y="1484784"/>
            <a:ext cx="0" cy="504056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C2CEE1A-345C-44C5-96B8-0391704067D9}"/>
              </a:ext>
            </a:extLst>
          </p:cNvPr>
          <p:cNvCxnSpPr/>
          <p:nvPr/>
        </p:nvCxnSpPr>
        <p:spPr>
          <a:xfrm flipH="1">
            <a:off x="4571999" y="213285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002D520-5D9D-43E3-B461-2B0720D86004}"/>
              </a:ext>
            </a:extLst>
          </p:cNvPr>
          <p:cNvCxnSpPr/>
          <p:nvPr/>
        </p:nvCxnSpPr>
        <p:spPr>
          <a:xfrm flipH="1">
            <a:off x="4724399" y="228525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D291F53-B4DD-472F-BF9E-4564998BD836}"/>
              </a:ext>
            </a:extLst>
          </p:cNvPr>
          <p:cNvCxnSpPr/>
          <p:nvPr/>
        </p:nvCxnSpPr>
        <p:spPr>
          <a:xfrm flipH="1">
            <a:off x="4571999" y="3284984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1C042F-4EFB-40EA-9CC9-94B4B57DB48D}"/>
              </a:ext>
            </a:extLst>
          </p:cNvPr>
          <p:cNvCxnSpPr/>
          <p:nvPr/>
        </p:nvCxnSpPr>
        <p:spPr>
          <a:xfrm flipH="1">
            <a:off x="4769180" y="306896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0296430-95AB-4C82-9DF3-F1E839E6192F}"/>
              </a:ext>
            </a:extLst>
          </p:cNvPr>
          <p:cNvCxnSpPr/>
          <p:nvPr/>
        </p:nvCxnSpPr>
        <p:spPr>
          <a:xfrm flipH="1">
            <a:off x="4598892" y="414908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8882DCD-BE43-4D08-A32D-95AB787CFDBF}"/>
              </a:ext>
            </a:extLst>
          </p:cNvPr>
          <p:cNvCxnSpPr/>
          <p:nvPr/>
        </p:nvCxnSpPr>
        <p:spPr>
          <a:xfrm flipH="1">
            <a:off x="4745254" y="429309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14C9F0D-2C32-4963-B461-8E2EE015B537}"/>
              </a:ext>
            </a:extLst>
          </p:cNvPr>
          <p:cNvCxnSpPr/>
          <p:nvPr/>
        </p:nvCxnSpPr>
        <p:spPr>
          <a:xfrm flipH="1">
            <a:off x="4530122" y="486916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733CC8-9DC6-409B-ABF1-D511EC80F766}"/>
              </a:ext>
            </a:extLst>
          </p:cNvPr>
          <p:cNvCxnSpPr/>
          <p:nvPr/>
        </p:nvCxnSpPr>
        <p:spPr>
          <a:xfrm flipH="1">
            <a:off x="4745254" y="5157192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DFE647E-6C54-436F-ABFB-207FBF31ED57}"/>
              </a:ext>
            </a:extLst>
          </p:cNvPr>
          <p:cNvCxnSpPr/>
          <p:nvPr/>
        </p:nvCxnSpPr>
        <p:spPr>
          <a:xfrm flipH="1">
            <a:off x="4509267" y="5589240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6">
            <a:extLst>
              <a:ext uri="{FF2B5EF4-FFF2-40B4-BE49-F238E27FC236}">
                <a16:creationId xmlns:a16="http://schemas.microsoft.com/office/drawing/2014/main" id="{ADC31EED-2AEE-41F5-8B80-437E2E69B24C}"/>
              </a:ext>
            </a:extLst>
          </p:cNvPr>
          <p:cNvSpPr/>
          <p:nvPr/>
        </p:nvSpPr>
        <p:spPr>
          <a:xfrm>
            <a:off x="130187" y="5180545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Безусловное исполнение действующих обязательств</a:t>
            </a: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070BCD8E-2337-46CA-9CE5-9E227BE6CACF}"/>
              </a:ext>
            </a:extLst>
          </p:cNvPr>
          <p:cNvSpPr/>
          <p:nvPr/>
        </p:nvSpPr>
        <p:spPr>
          <a:xfrm>
            <a:off x="4942466" y="5392904"/>
            <a:ext cx="3905838" cy="113244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Конструктивная работа, направлен-</a:t>
            </a:r>
          </a:p>
          <a:p>
            <a:pPr algn="just"/>
            <a:r>
              <a:rPr lang="ru-RU" sz="1600" b="1" dirty="0" err="1">
                <a:solidFill>
                  <a:schemeClr val="tx1"/>
                </a:solidFill>
              </a:rPr>
              <a:t>ная</a:t>
            </a:r>
            <a:r>
              <a:rPr lang="ru-RU" sz="1600" b="1" dirty="0">
                <a:solidFill>
                  <a:schemeClr val="tx1"/>
                </a:solidFill>
              </a:rPr>
              <a:t> на формирование благоприятного налогового и инвестиционного климата в районе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D7AD960-91F9-44B3-B414-6A31C30E5366}"/>
              </a:ext>
            </a:extLst>
          </p:cNvPr>
          <p:cNvSpPr/>
          <p:nvPr/>
        </p:nvSpPr>
        <p:spPr>
          <a:xfrm>
            <a:off x="7884368" y="6381328"/>
            <a:ext cx="864096" cy="360040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D4AE5A-CD95-41B2-BD37-ACE0C77A0F4D}"/>
              </a:ext>
            </a:extLst>
          </p:cNvPr>
          <p:cNvCxnSpPr/>
          <p:nvPr/>
        </p:nvCxnSpPr>
        <p:spPr>
          <a:xfrm flipH="1">
            <a:off x="4769054" y="5733256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16">
            <a:extLst>
              <a:ext uri="{FF2B5EF4-FFF2-40B4-BE49-F238E27FC236}">
                <a16:creationId xmlns:a16="http://schemas.microsoft.com/office/drawing/2014/main" id="{7D3BC8E3-B3EA-4DD7-8F37-09588DCCDE8A}"/>
              </a:ext>
            </a:extLst>
          </p:cNvPr>
          <p:cNvSpPr/>
          <p:nvPr/>
        </p:nvSpPr>
        <p:spPr>
          <a:xfrm>
            <a:off x="119128" y="5848065"/>
            <a:ext cx="4441248" cy="81993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Взаимовыгодное сотрудничество с организациями, формирующими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налоговый потенциал района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48CE6BE-F960-4772-B779-EAE7BC05D498}"/>
              </a:ext>
            </a:extLst>
          </p:cNvPr>
          <p:cNvCxnSpPr/>
          <p:nvPr/>
        </p:nvCxnSpPr>
        <p:spPr>
          <a:xfrm flipH="1">
            <a:off x="4536160" y="6165304"/>
            <a:ext cx="215132" cy="0"/>
          </a:xfrm>
          <a:prstGeom prst="line">
            <a:avLst/>
          </a:prstGeom>
          <a:ln w="762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0EDBAB-9E1E-4C7D-A347-DA17639575A1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64" t="19641" r="87304" b="69454"/>
          <a:stretch/>
        </p:blipFill>
        <p:spPr bwMode="auto">
          <a:xfrm>
            <a:off x="8356635" y="2843103"/>
            <a:ext cx="675856" cy="647862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37C2ED-A09D-46B7-8DB4-0AD14E7E915A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764" t="46543" r="86988" b="41618"/>
          <a:stretch/>
        </p:blipFill>
        <p:spPr bwMode="auto">
          <a:xfrm>
            <a:off x="103859" y="4509962"/>
            <a:ext cx="609540" cy="608790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2" name="Объект 5">
            <a:extLst>
              <a:ext uri="{FF2B5EF4-FFF2-40B4-BE49-F238E27FC236}">
                <a16:creationId xmlns:a16="http://schemas.microsoft.com/office/drawing/2014/main" id="{68C58076-1449-4A98-B5AE-C46414F224EC}"/>
              </a:ext>
            </a:extLst>
          </p:cNvPr>
          <p:cNvPicPr>
            <a:picLocks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49" t="68149" r="86126" b="20824"/>
          <a:stretch/>
        </p:blipFill>
        <p:spPr bwMode="auto">
          <a:xfrm>
            <a:off x="110064" y="1855431"/>
            <a:ext cx="680860" cy="69945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C057091-5BAB-4522-A8F3-C551F07C93CE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4210" t="51146" r="87030" b="36934"/>
          <a:stretch/>
        </p:blipFill>
        <p:spPr bwMode="auto">
          <a:xfrm>
            <a:off x="103859" y="3787034"/>
            <a:ext cx="577282" cy="612005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3DB33BD-3076-4AB9-A705-FB7FD83DD985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4637" t="70274" r="76160" b="17667"/>
          <a:stretch/>
        </p:blipFill>
        <p:spPr bwMode="auto">
          <a:xfrm>
            <a:off x="126618" y="5161588"/>
            <a:ext cx="609540" cy="608791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07B46E6-64D6-4E54-AC75-7B01B0AC8369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19645" r="37477" b="69186"/>
          <a:stretch/>
        </p:blipFill>
        <p:spPr bwMode="auto">
          <a:xfrm>
            <a:off x="95924" y="3020622"/>
            <a:ext cx="655982" cy="624395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5E9C03-1888-4ED9-9A8B-92A0EB1CDE23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46290" r="37477" b="42399"/>
          <a:stretch/>
        </p:blipFill>
        <p:spPr bwMode="auto">
          <a:xfrm>
            <a:off x="8372443" y="3817304"/>
            <a:ext cx="675856" cy="647859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99B4CF9-D5DD-40C3-8AD4-120A46625E37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68644" r="37477" b="20311"/>
          <a:stretch/>
        </p:blipFill>
        <p:spPr bwMode="auto">
          <a:xfrm>
            <a:off x="8372443" y="5527622"/>
            <a:ext cx="690703" cy="730411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6B8B49A-B300-4E19-8316-255BAF5CED1D}"/>
              </a:ext>
            </a:extLst>
          </p:cNvPr>
          <p:cNvPicPr/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734" t="68644" r="37477" b="20311"/>
          <a:stretch/>
        </p:blipFill>
        <p:spPr bwMode="auto">
          <a:xfrm>
            <a:off x="130575" y="5959124"/>
            <a:ext cx="582823" cy="618740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3B37FD0-096F-4044-AB7C-FE5460A1315A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3001" t="51146" r="37685" b="36934"/>
          <a:stretch/>
        </p:blipFill>
        <p:spPr bwMode="auto">
          <a:xfrm>
            <a:off x="8386469" y="4568455"/>
            <a:ext cx="675856" cy="689848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3" name="Объект 5">
            <a:extLst>
              <a:ext uri="{FF2B5EF4-FFF2-40B4-BE49-F238E27FC236}">
                <a16:creationId xmlns:a16="http://schemas.microsoft.com/office/drawing/2014/main" id="{907DC7BA-2BB6-4329-BB61-9FB44AFFDBD9}"/>
              </a:ext>
            </a:extLst>
          </p:cNvPr>
          <p:cNvPicPr>
            <a:picLocks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49" t="68149" r="86126" b="20824"/>
          <a:stretch/>
        </p:blipFill>
        <p:spPr bwMode="auto">
          <a:xfrm>
            <a:off x="8332389" y="1742275"/>
            <a:ext cx="680860" cy="69945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7076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20080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происходит составление бюджета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302A1BB-BC1C-49BD-8D3A-328DBB6EC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0333539"/>
              </p:ext>
            </p:extLst>
          </p:nvPr>
        </p:nvGraphicFramePr>
        <p:xfrm>
          <a:off x="4788024" y="764704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3E67F10-1879-4B92-ADBA-F35E4C586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362851"/>
              </p:ext>
            </p:extLst>
          </p:nvPr>
        </p:nvGraphicFramePr>
        <p:xfrm>
          <a:off x="539415" y="650545"/>
          <a:ext cx="6251133" cy="537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D2E69D-514B-4468-A06E-0498D6FE50A5}"/>
              </a:ext>
            </a:extLst>
          </p:cNvPr>
          <p:cNvSpPr/>
          <p:nvPr/>
        </p:nvSpPr>
        <p:spPr>
          <a:xfrm>
            <a:off x="4572000" y="1176428"/>
            <a:ext cx="1512166" cy="1015663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с Министерствами НО лимитов энергоресурсов, </a:t>
            </a:r>
            <a:r>
              <a:rPr lang="ru-RU" sz="1200" i="1" dirty="0" err="1"/>
              <a:t>ФОТа</a:t>
            </a:r>
            <a:endParaRPr lang="ru-RU" sz="1200" i="1" dirty="0">
              <a:latin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C2C0C9-0E79-44D6-865B-65257E85DDCC}"/>
              </a:ext>
            </a:extLst>
          </p:cNvPr>
          <p:cNvSpPr/>
          <p:nvPr/>
        </p:nvSpPr>
        <p:spPr>
          <a:xfrm>
            <a:off x="5512002" y="2708920"/>
            <a:ext cx="1148230" cy="1384995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основных показателей прогноза    социально-экономического развития</a:t>
            </a:r>
            <a:endParaRPr lang="ru-RU" sz="1200" i="1" dirty="0">
              <a:latin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841FF78-0C45-4A51-9F92-8BC98E9D0792}"/>
              </a:ext>
            </a:extLst>
          </p:cNvPr>
          <p:cNvSpPr/>
          <p:nvPr/>
        </p:nvSpPr>
        <p:spPr>
          <a:xfrm>
            <a:off x="5512002" y="4270416"/>
            <a:ext cx="2358008" cy="646331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Согласование прогноза консолидированного бюджета с Министерствами НО</a:t>
            </a:r>
            <a:endParaRPr lang="ru-RU" sz="1200" i="1" dirty="0"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75E43E-1471-4552-9B25-5DC2DDC8300B}"/>
              </a:ext>
            </a:extLst>
          </p:cNvPr>
          <p:cNvSpPr/>
          <p:nvPr/>
        </p:nvSpPr>
        <p:spPr>
          <a:xfrm>
            <a:off x="5277722" y="5005703"/>
            <a:ext cx="2592288" cy="461665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Концепции бюджетной и налоговой политики</a:t>
            </a:r>
            <a:endParaRPr lang="ru-RU" sz="1200" i="1" dirty="0">
              <a:latin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BB18EF-6F31-4A92-8950-99F8E2F9BF41}"/>
              </a:ext>
            </a:extLst>
          </p:cNvPr>
          <p:cNvSpPr/>
          <p:nvPr/>
        </p:nvSpPr>
        <p:spPr>
          <a:xfrm>
            <a:off x="4693744" y="5614315"/>
            <a:ext cx="1390423" cy="830997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и утверждение муниципальных программ</a:t>
            </a:r>
            <a:endParaRPr lang="ru-RU" sz="1200" i="1" dirty="0">
              <a:latin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62585D2-B7AC-48E0-91F7-28D1AE438239}"/>
              </a:ext>
            </a:extLst>
          </p:cNvPr>
          <p:cNvSpPr/>
          <p:nvPr/>
        </p:nvSpPr>
        <p:spPr>
          <a:xfrm>
            <a:off x="2691880" y="5257800"/>
            <a:ext cx="1880120" cy="1384995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Актуализация нормативно-правовой базы, формирования структуры нормативных затрат, перечня муниципальных услуг</a:t>
            </a:r>
            <a:endParaRPr lang="ru-RU" sz="1200" i="1" dirty="0">
              <a:latin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196CB3-53B4-4F51-995B-4F50AB6275CD}"/>
              </a:ext>
            </a:extLst>
          </p:cNvPr>
          <p:cNvSpPr/>
          <p:nvPr/>
        </p:nvSpPr>
        <p:spPr>
          <a:xfrm>
            <a:off x="-2920" y="5431497"/>
            <a:ext cx="2673690" cy="27699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Формирование проекта бюджета</a:t>
            </a:r>
            <a:endParaRPr lang="ru-RU" sz="1200" i="1" dirty="0"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A6228-88AA-4136-BA7E-FBA48A4E5423}"/>
              </a:ext>
            </a:extLst>
          </p:cNvPr>
          <p:cNvSpPr/>
          <p:nvPr/>
        </p:nvSpPr>
        <p:spPr>
          <a:xfrm>
            <a:off x="109431" y="6023029"/>
            <a:ext cx="1020862" cy="646331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Баланс финансовых ресурсов</a:t>
            </a:r>
            <a:endParaRPr lang="ru-RU" sz="1200" i="1" dirty="0"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2A8C-7A5C-42C9-8E00-B9ECA26D8C10}"/>
              </a:ext>
            </a:extLst>
          </p:cNvPr>
          <p:cNvSpPr/>
          <p:nvPr/>
        </p:nvSpPr>
        <p:spPr>
          <a:xfrm>
            <a:off x="1247624" y="5784346"/>
            <a:ext cx="1322512" cy="830997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реестра расходных обязательств</a:t>
            </a:r>
            <a:endParaRPr lang="ru-RU" sz="1200" i="1" dirty="0">
              <a:latin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CC86B45-4871-4D07-BDF8-5CB27E087038}"/>
              </a:ext>
            </a:extLst>
          </p:cNvPr>
          <p:cNvSpPr/>
          <p:nvPr/>
        </p:nvSpPr>
        <p:spPr>
          <a:xfrm>
            <a:off x="100967" y="4135589"/>
            <a:ext cx="2194869" cy="120032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основных параметров бюджетных проектировок, межбюджетных отношений с ведомствами и поселениями</a:t>
            </a:r>
            <a:endParaRPr lang="ru-RU" sz="1200" i="1" dirty="0">
              <a:latin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496BF2-616D-4536-9101-B4924F46C23C}"/>
              </a:ext>
            </a:extLst>
          </p:cNvPr>
          <p:cNvSpPr/>
          <p:nvPr/>
        </p:nvSpPr>
        <p:spPr>
          <a:xfrm>
            <a:off x="179512" y="3105835"/>
            <a:ext cx="1728192" cy="830997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ru-RU" sz="1200" i="1" dirty="0"/>
              <a:t>Рассмотрение проектов бюджетов муниципального района и поселений</a:t>
            </a:r>
            <a:endParaRPr lang="ru-RU" sz="1200" i="1" dirty="0">
              <a:latin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54C03EE-E231-4377-AC1B-157AC523388D}"/>
              </a:ext>
            </a:extLst>
          </p:cNvPr>
          <p:cNvSpPr/>
          <p:nvPr/>
        </p:nvSpPr>
        <p:spPr>
          <a:xfrm>
            <a:off x="199898" y="1983748"/>
            <a:ext cx="1900299" cy="923330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i="1" dirty="0"/>
              <a:t>Утверждение бюджетов поселений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31E6904-8043-4C21-8011-5EDAEBE05B1B}"/>
              </a:ext>
            </a:extLst>
          </p:cNvPr>
          <p:cNvSpPr/>
          <p:nvPr/>
        </p:nvSpPr>
        <p:spPr>
          <a:xfrm>
            <a:off x="899592" y="963461"/>
            <a:ext cx="2347189" cy="707886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/>
              <a:t>Утверждение бюджета района</a:t>
            </a:r>
            <a:endParaRPr lang="ru-RU" sz="2000" b="1" dirty="0"/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2988897" y="2508894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837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945044"/>
          </a:xfr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Из чего состоит бюджетная система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</a:t>
            </a:r>
          </a:p>
        </p:txBody>
      </p:sp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1DDF3FFE-3368-4B5F-8855-6F4838A8B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0" y="1241808"/>
            <a:ext cx="4727916" cy="5211528"/>
          </a:xfrm>
          <a:prstGeom prst="rect">
            <a:avLst/>
          </a:prstGeom>
          <a:ln w="76200">
            <a:solidFill>
              <a:srgbClr val="CC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D13D20E-66B2-470A-A894-C6627DF12B4F}"/>
              </a:ext>
            </a:extLst>
          </p:cNvPr>
          <p:cNvSpPr/>
          <p:nvPr/>
        </p:nvSpPr>
        <p:spPr>
          <a:xfrm>
            <a:off x="4438248" y="1748172"/>
            <a:ext cx="4526240" cy="1070514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sz="2000" b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000" b="1" dirty="0">
                <a:solidFill>
                  <a:schemeClr val="tx1"/>
                </a:solidFill>
              </a:rPr>
              <a:t> муниципального района</a:t>
            </a:r>
          </a:p>
        </p:txBody>
      </p:sp>
      <p:sp>
        <p:nvSpPr>
          <p:cNvPr id="13" name="Стрелка вправо с вырезом 9">
            <a:extLst>
              <a:ext uri="{FF2B5EF4-FFF2-40B4-BE49-F238E27FC236}">
                <a16:creationId xmlns:a16="http://schemas.microsoft.com/office/drawing/2014/main" id="{B74A2911-FEE4-47B9-8336-41177A8F0BC2}"/>
              </a:ext>
            </a:extLst>
          </p:cNvPr>
          <p:cNvSpPr/>
          <p:nvPr/>
        </p:nvSpPr>
        <p:spPr>
          <a:xfrm rot="5400000">
            <a:off x="8119737" y="2589880"/>
            <a:ext cx="818443" cy="515348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2">
            <a:extLst>
              <a:ext uri="{FF2B5EF4-FFF2-40B4-BE49-F238E27FC236}">
                <a16:creationId xmlns:a16="http://schemas.microsoft.com/office/drawing/2014/main" id="{F3947A28-9DBC-40D7-821D-6EFF6FB9F277}"/>
              </a:ext>
            </a:extLst>
          </p:cNvPr>
          <p:cNvSpPr/>
          <p:nvPr/>
        </p:nvSpPr>
        <p:spPr>
          <a:xfrm rot="5400000">
            <a:off x="4785368" y="3247507"/>
            <a:ext cx="1440162" cy="515350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2A99262-8362-4200-AEC0-F88CF11C1FC0}"/>
              </a:ext>
            </a:extLst>
          </p:cNvPr>
          <p:cNvSpPr/>
          <p:nvPr/>
        </p:nvSpPr>
        <p:spPr>
          <a:xfrm>
            <a:off x="3314533" y="4293096"/>
            <a:ext cx="2591112" cy="1440160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 муниципального района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245D787-311B-4452-B9DD-CEA66B6C3752}"/>
              </a:ext>
            </a:extLst>
          </p:cNvPr>
          <p:cNvSpPr/>
          <p:nvPr/>
        </p:nvSpPr>
        <p:spPr>
          <a:xfrm>
            <a:off x="6048166" y="3284984"/>
            <a:ext cx="2916322" cy="2907606"/>
          </a:xfrm>
          <a:prstGeom prst="roundRect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Бюджеты 10 поселений: </a:t>
            </a:r>
            <a:r>
              <a:rPr lang="ru-RU" sz="1400" dirty="0" err="1">
                <a:solidFill>
                  <a:schemeClr val="tx1"/>
                </a:solidFill>
              </a:rPr>
              <a:t>р.п.Д.Константиново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Белозеровский</a:t>
            </a:r>
            <a:r>
              <a:rPr lang="ru-RU" sz="1400" dirty="0">
                <a:solidFill>
                  <a:schemeClr val="tx1"/>
                </a:solidFill>
              </a:rPr>
              <a:t> с/с,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Богоявленский с/с,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Дубравский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Кужутский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Малопицкий</a:t>
            </a:r>
            <a:r>
              <a:rPr lang="ru-RU" sz="1400" dirty="0">
                <a:solidFill>
                  <a:schemeClr val="tx1"/>
                </a:solidFill>
              </a:rPr>
              <a:t> с/с,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Нижегородский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Сарлейский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Суроватихинский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Тепелевский</a:t>
            </a:r>
            <a:r>
              <a:rPr lang="ru-RU" sz="1400" dirty="0">
                <a:solidFill>
                  <a:schemeClr val="tx1"/>
                </a:solidFill>
              </a:rPr>
              <a:t> с/с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2DFEBC2-47CE-429E-BC0F-3ED64FD43128}"/>
              </a:ext>
            </a:extLst>
          </p:cNvPr>
          <p:cNvSpPr/>
          <p:nvPr/>
        </p:nvSpPr>
        <p:spPr>
          <a:xfrm>
            <a:off x="7972346" y="6284130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право с вырезом 2">
            <a:extLst>
              <a:ext uri="{FF2B5EF4-FFF2-40B4-BE49-F238E27FC236}">
                <a16:creationId xmlns:a16="http://schemas.microsoft.com/office/drawing/2014/main" id="{036425B5-2A95-4DD1-AC8F-EFBCAE6E70DA}"/>
              </a:ext>
            </a:extLst>
          </p:cNvPr>
          <p:cNvSpPr/>
          <p:nvPr/>
        </p:nvSpPr>
        <p:spPr>
          <a:xfrm rot="5400000">
            <a:off x="6384347" y="1061635"/>
            <a:ext cx="844564" cy="648072"/>
          </a:xfrm>
          <a:prstGeom prst="notchedRightArrow">
            <a:avLst>
              <a:gd name="adj1" fmla="val 50000"/>
              <a:gd name="adj2" fmla="val 53761"/>
            </a:avLst>
          </a:prstGeom>
          <a:solidFill>
            <a:srgbClr val="CCFF66"/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4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наш район в 2018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Овал 4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20.880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Уровень валового продукта – 2.281 млн.руб.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474696" cy="64807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26.290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8441" y="4865760"/>
            <a:ext cx="7445240" cy="555000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877,0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560" y="5652574"/>
            <a:ext cx="8022121" cy="555000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26 ( казенные – 2, бюджетные – 12, автономные -12)</a:t>
            </a:r>
          </a:p>
        </p:txBody>
      </p:sp>
    </p:spTree>
    <p:extLst>
      <p:ext uri="{BB962C8B-B14F-4D97-AF65-F5344CB8AC3E}">
        <p14:creationId xmlns:p14="http://schemas.microsoft.com/office/powerpoint/2010/main" val="33169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3713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890790"/>
              </p:ext>
            </p:extLst>
          </p:nvPr>
        </p:nvGraphicFramePr>
        <p:xfrm>
          <a:off x="107504" y="1332000"/>
          <a:ext cx="4536000" cy="26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936785"/>
              </p:ext>
            </p:extLst>
          </p:nvPr>
        </p:nvGraphicFramePr>
        <p:xfrm>
          <a:off x="4572000" y="1158351"/>
          <a:ext cx="4320480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524117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428922"/>
              </p:ext>
            </p:extLst>
          </p:nvPr>
        </p:nvGraphicFramePr>
        <p:xfrm>
          <a:off x="5004048" y="3717032"/>
          <a:ext cx="388843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17205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800" b="1" i="1" dirty="0"/>
            </a:br>
            <a:r>
              <a:rPr lang="ru-RU" sz="2800" b="1" i="1" dirty="0"/>
              <a:t>Основные параметры бюджетного планирования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вал 2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647448B-9233-459D-B0D8-300ED25F1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499661"/>
              </p:ext>
            </p:extLst>
          </p:nvPr>
        </p:nvGraphicFramePr>
        <p:xfrm>
          <a:off x="179512" y="1600200"/>
          <a:ext cx="864096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54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74638"/>
            <a:ext cx="8363128" cy="99412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Сколько доходов поступает в бюджет  муниципального района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4919465"/>
              </p:ext>
            </p:extLst>
          </p:nvPr>
        </p:nvGraphicFramePr>
        <p:xfrm>
          <a:off x="179512" y="1412776"/>
          <a:ext cx="885698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673912" y="4137593"/>
            <a:ext cx="1025880" cy="965376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38,8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26186" y="4077072"/>
            <a:ext cx="1183557" cy="1114400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54,9</a:t>
            </a:r>
            <a:r>
              <a:rPr lang="ru-RU" sz="2800" dirty="0">
                <a:solidFill>
                  <a:schemeClr val="tx1"/>
                </a:solidFill>
              </a:rPr>
              <a:t>*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67291" y="4100791"/>
            <a:ext cx="1051012" cy="10021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37,8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71600" y="5589240"/>
            <a:ext cx="6912768" cy="864096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* Резкий рост доходов в 2018 году связан с получением субсидии из областного бюджета на  строительство школы в </a:t>
            </a:r>
            <a:r>
              <a:rPr lang="ru-RU" b="1" dirty="0" err="1">
                <a:solidFill>
                  <a:schemeClr val="tx1"/>
                </a:solidFill>
              </a:rPr>
              <a:t>п.ст.Суроватиха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2B08A24C-1F77-47D8-A38F-C5D855E9A924}"/>
              </a:ext>
            </a:extLst>
          </p:cNvPr>
          <p:cNvSpPr/>
          <p:nvPr/>
        </p:nvSpPr>
        <p:spPr>
          <a:xfrm>
            <a:off x="4604155" y="4137592"/>
            <a:ext cx="1051012" cy="96537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37,9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EA2B1C07-9EEE-4010-826F-9B1E43788537}"/>
              </a:ext>
            </a:extLst>
          </p:cNvPr>
          <p:cNvSpPr/>
          <p:nvPr/>
        </p:nvSpPr>
        <p:spPr>
          <a:xfrm>
            <a:off x="7707652" y="4100791"/>
            <a:ext cx="1051012" cy="10021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37,0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50DB8A16-2A78-45A1-8AED-914C53460961}"/>
              </a:ext>
            </a:extLst>
          </p:cNvPr>
          <p:cNvSpPr/>
          <p:nvPr/>
        </p:nvSpPr>
        <p:spPr>
          <a:xfrm>
            <a:off x="220090" y="4100791"/>
            <a:ext cx="1183558" cy="1076672"/>
          </a:xfrm>
          <a:prstGeom prst="roundRect">
            <a:avLst/>
          </a:prstGeom>
          <a:noFill/>
          <a:ln w="57150">
            <a:solidFill>
              <a:srgbClr val="CCFF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 РАСЧЕТЕ НА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1 ЖИТЕЛЯ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8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100" b="1" i="1" dirty="0"/>
            </a:br>
            <a:r>
              <a:rPr lang="ru-RU" sz="3100" b="1" i="1" dirty="0"/>
              <a:t>Из каких поступлений формируется бюджет муниципального района</a:t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67654"/>
              </p:ext>
            </p:extLst>
          </p:nvPr>
        </p:nvGraphicFramePr>
        <p:xfrm>
          <a:off x="251520" y="1600200"/>
          <a:ext cx="8712968" cy="489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648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546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200" b="1" i="1" dirty="0"/>
            </a:br>
            <a:r>
              <a:rPr lang="ru-RU" sz="3200" b="1" i="1" dirty="0"/>
              <a:t>Налоговые доходы </a:t>
            </a:r>
            <a:br>
              <a:rPr lang="ru-RU" sz="3200" b="1" i="1" dirty="0"/>
            </a:br>
            <a:r>
              <a:rPr lang="ru-RU" sz="3200" b="1" i="1" dirty="0"/>
              <a:t>                  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39601"/>
              </p:ext>
            </p:extLst>
          </p:nvPr>
        </p:nvGraphicFramePr>
        <p:xfrm>
          <a:off x="161918" y="752100"/>
          <a:ext cx="8903804" cy="587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86309" y="2561831"/>
            <a:ext cx="2633993" cy="5760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НПА области, НПА района</a:t>
            </a:r>
          </a:p>
        </p:txBody>
      </p:sp>
      <p:sp>
        <p:nvSpPr>
          <p:cNvPr id="8" name="Овал 7"/>
          <p:cNvSpPr/>
          <p:nvPr/>
        </p:nvSpPr>
        <p:spPr>
          <a:xfrm>
            <a:off x="8100392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18" y="818289"/>
            <a:ext cx="5160832" cy="1424483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Формирование прогноза доходов 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2019 год и на плановый период 2020, 2021 годов произведено с учётом: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037923" y="2139370"/>
            <a:ext cx="530145" cy="314778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4871062" y="2280387"/>
            <a:ext cx="530145" cy="314778"/>
          </a:xfrm>
          <a:prstGeom prst="notchedRightArrow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94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06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 зачисляются налоги на территории области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601459"/>
              </p:ext>
            </p:extLst>
          </p:nvPr>
        </p:nvGraphicFramePr>
        <p:xfrm>
          <a:off x="179510" y="908721"/>
          <a:ext cx="8856984" cy="553540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826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Налоги и сборы, установленные законодательством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Уровни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ОБЛАСТНОЙ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МР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ГОР и СЕЛ</a:t>
                      </a:r>
                      <a:r>
                        <a:rPr lang="ru-RU" sz="1200" b="1" u="none" strike="noStrike" baseline="0" dirty="0">
                          <a:effectLst/>
                        </a:rPr>
                        <a:t> ПОСЕЛ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8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Федеральные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1. Налог на прибыль организаций по ставке, установленной для субъектов 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2. Акцизы,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спиртосодержащую продукцию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(без пива)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(пиво, вина шампанские)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3. Налог на доходы физических лиц (по единым нормативам)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4. Налоги со специальными налоговыми режимами,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налог на вмененный доход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5. Налог на добычу общераспространенных полезных ископаемых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6. Сборы за пользование объектами животного мира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7. Государственная пошлина (в зависимости от установленных полномочий)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Региональные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Транспортный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Местные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8172400" y="6398187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06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069095"/>
              </p:ext>
            </p:extLst>
          </p:nvPr>
        </p:nvGraphicFramePr>
        <p:xfrm>
          <a:off x="107504" y="764704"/>
          <a:ext cx="8928992" cy="594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0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481905"/>
              </p:ext>
            </p:extLst>
          </p:nvPr>
        </p:nvGraphicFramePr>
        <p:xfrm>
          <a:off x="3347864" y="980728"/>
          <a:ext cx="3384375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615207"/>
              </p:ext>
            </p:extLst>
          </p:nvPr>
        </p:nvGraphicFramePr>
        <p:xfrm>
          <a:off x="5796136" y="980727"/>
          <a:ext cx="3240360" cy="5400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24761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Безвозмездные поступления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2726"/>
              </p:ext>
            </p:extLst>
          </p:nvPr>
        </p:nvGraphicFramePr>
        <p:xfrm>
          <a:off x="107504" y="1268760"/>
          <a:ext cx="88569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052636"/>
              </p:ext>
            </p:extLst>
          </p:nvPr>
        </p:nvGraphicFramePr>
        <p:xfrm>
          <a:off x="75878" y="561119"/>
          <a:ext cx="8960618" cy="625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B876689-CB52-4A54-9EB0-EDDC44CB4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435556"/>
              </p:ext>
            </p:extLst>
          </p:nvPr>
        </p:nvGraphicFramePr>
        <p:xfrm>
          <a:off x="235707" y="900669"/>
          <a:ext cx="7272808" cy="354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4FDAA1F0-E745-47E3-A834-911B72C6C28B}"/>
              </a:ext>
            </a:extLst>
          </p:cNvPr>
          <p:cNvSpPr/>
          <p:nvPr/>
        </p:nvSpPr>
        <p:spPr>
          <a:xfrm>
            <a:off x="7452320" y="582649"/>
            <a:ext cx="1584176" cy="2630328"/>
          </a:xfrm>
          <a:prstGeom prst="cloudCallout">
            <a:avLst>
              <a:gd name="adj1" fmla="val -14247"/>
              <a:gd name="adj2" fmla="val 65987"/>
            </a:avLst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узырек для мыслей: облако 12">
            <a:extLst>
              <a:ext uri="{FF2B5EF4-FFF2-40B4-BE49-F238E27FC236}">
                <a16:creationId xmlns:a16="http://schemas.microsoft.com/office/drawing/2014/main" id="{2755852D-F932-46EA-9745-4256A4C7E8AF}"/>
              </a:ext>
            </a:extLst>
          </p:cNvPr>
          <p:cNvSpPr/>
          <p:nvPr/>
        </p:nvSpPr>
        <p:spPr>
          <a:xfrm rot="7428396">
            <a:off x="109624" y="4668368"/>
            <a:ext cx="2141613" cy="1841742"/>
          </a:xfrm>
          <a:prstGeom prst="cloudCallout">
            <a:avLst>
              <a:gd name="adj1" fmla="val -74660"/>
              <a:gd name="adj2" fmla="val -3376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B22C4E-8035-4F4F-8380-17767F320EB1}"/>
              </a:ext>
            </a:extLst>
          </p:cNvPr>
          <p:cNvSpPr txBox="1"/>
          <p:nvPr/>
        </p:nvSpPr>
        <p:spPr>
          <a:xfrm>
            <a:off x="7339930" y="888370"/>
            <a:ext cx="1800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-межбюджетные трансферты (средства), предоставляемые  одним бюджетом другому</a:t>
            </a:r>
            <a:endParaRPr lang="ru-RU" sz="1600" b="1" i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7B1D213-16F2-4DD4-9CC7-9CEF3C321773}"/>
              </a:ext>
            </a:extLst>
          </p:cNvPr>
          <p:cNvSpPr/>
          <p:nvPr/>
        </p:nvSpPr>
        <p:spPr>
          <a:xfrm>
            <a:off x="179512" y="4941169"/>
            <a:ext cx="201622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установления направлений и (или) условий их использования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узырек для мыслей: облако 17">
            <a:extLst>
              <a:ext uri="{FF2B5EF4-FFF2-40B4-BE49-F238E27FC236}">
                <a16:creationId xmlns:a16="http://schemas.microsoft.com/office/drawing/2014/main" id="{B117B81D-3FAF-4525-B850-403719FA406E}"/>
              </a:ext>
            </a:extLst>
          </p:cNvPr>
          <p:cNvSpPr/>
          <p:nvPr/>
        </p:nvSpPr>
        <p:spPr>
          <a:xfrm rot="7428396">
            <a:off x="2197856" y="4753716"/>
            <a:ext cx="2141613" cy="1841742"/>
          </a:xfrm>
          <a:prstGeom prst="cloudCallout">
            <a:avLst>
              <a:gd name="adj1" fmla="val -67875"/>
              <a:gd name="adj2" fmla="val 6535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885F41-E65C-4FF0-A7B6-708322F4CB11}"/>
              </a:ext>
            </a:extLst>
          </p:cNvPr>
          <p:cNvSpPr/>
          <p:nvPr/>
        </p:nvSpPr>
        <p:spPr>
          <a:xfrm>
            <a:off x="2195736" y="4869160"/>
            <a:ext cx="2232248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условиях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endParaRPr lang="ru-RU" alt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означает, что получатель субсидии должен за счёт собственных средств предусмотреть определенную долю финансирования)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Пузырек для мыслей: облако 19">
            <a:extLst>
              <a:ext uri="{FF2B5EF4-FFF2-40B4-BE49-F238E27FC236}">
                <a16:creationId xmlns:a16="http://schemas.microsoft.com/office/drawing/2014/main" id="{361B9434-B06D-49D4-86A4-1E33857EE3B4}"/>
              </a:ext>
            </a:extLst>
          </p:cNvPr>
          <p:cNvSpPr/>
          <p:nvPr/>
        </p:nvSpPr>
        <p:spPr>
          <a:xfrm rot="7428396">
            <a:off x="4463399" y="4634483"/>
            <a:ext cx="2008234" cy="1778335"/>
          </a:xfrm>
          <a:prstGeom prst="cloudCallout">
            <a:avLst>
              <a:gd name="adj1" fmla="val -36664"/>
              <a:gd name="adj2" fmla="val 52456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Пузырек для мыслей: облако 23">
            <a:extLst>
              <a:ext uri="{FF2B5EF4-FFF2-40B4-BE49-F238E27FC236}">
                <a16:creationId xmlns:a16="http://schemas.microsoft.com/office/drawing/2014/main" id="{3B41F4FA-F437-4ED7-8895-45D8C38BADD9}"/>
              </a:ext>
            </a:extLst>
          </p:cNvPr>
          <p:cNvSpPr/>
          <p:nvPr/>
        </p:nvSpPr>
        <p:spPr>
          <a:xfrm rot="7428396">
            <a:off x="6725740" y="4367809"/>
            <a:ext cx="2141613" cy="1763019"/>
          </a:xfrm>
          <a:prstGeom prst="cloudCallout">
            <a:avLst>
              <a:gd name="adj1" fmla="val -3425"/>
              <a:gd name="adj2" fmla="val 81275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144E36-7F00-437F-99A6-52815B4654FC}"/>
              </a:ext>
            </a:extLst>
          </p:cNvPr>
          <p:cNvSpPr txBox="1"/>
          <p:nvPr/>
        </p:nvSpPr>
        <p:spPr>
          <a:xfrm>
            <a:off x="4365594" y="4819148"/>
            <a:ext cx="21538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осуществление переданных полномочий, то есть полномочий, которые не закреплены за получателем субвенции</a:t>
            </a:r>
            <a:endParaRPr lang="ru-RU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26FF0D-F5FC-4524-9A3F-3ECA39CF50BA}"/>
              </a:ext>
            </a:extLst>
          </p:cNvPr>
          <p:cNvSpPr txBox="1"/>
          <p:nvPr/>
        </p:nvSpPr>
        <p:spPr>
          <a:xfrm>
            <a:off x="7092280" y="5118259"/>
            <a:ext cx="1563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отнесенные к предыдущим видам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615803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3" cy="129614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Особенности формирования бюджета </a:t>
            </a:r>
            <a:r>
              <a:rPr lang="ru-RU" sz="2400" b="1" i="1" dirty="0">
                <a:solidFill>
                  <a:schemeClr val="tx1"/>
                </a:solidFill>
              </a:rPr>
              <a:t>Дальнеконстантиновского муниципального района на 2019 год и плановый период 2020-2021 годов </a:t>
            </a:r>
            <a:r>
              <a:rPr lang="ru-RU" sz="2400" b="1" i="1" dirty="0"/>
              <a:t>по расходам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34852" y="3645024"/>
            <a:ext cx="2808312" cy="1800200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Бюджет 2019-2021 </a:t>
            </a:r>
            <a:r>
              <a:rPr lang="ru-RU" sz="2000" b="1" dirty="0">
                <a:solidFill>
                  <a:schemeClr val="tx1"/>
                </a:solidFill>
              </a:rPr>
              <a:t>годы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98886" y="3564526"/>
            <a:ext cx="2160240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Использование всех внутренних резервов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46210" y="1635524"/>
            <a:ext cx="4142530" cy="155294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Индексация заработной платы по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категориям, не входящим в Указы,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доведение до установленного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уровня МРОТ по низкооплачиваемым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категориям работников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1391" y="3436220"/>
            <a:ext cx="2823447" cy="18002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Фонд оплаты труда рассчитан по "дорожным картам"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с учетом планируемых изменений и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введением режима экономии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7412" y="1581787"/>
            <a:ext cx="4176464" cy="162087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Расходы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сформированы в большей степени с учетом индексации на уровне среднегодового индекса роста потребительских цен 104,2% , а по отдельным статьям с учетом </a:t>
            </a:r>
            <a:r>
              <a:rPr lang="ru-RU" sz="1600" b="1" dirty="0" err="1">
                <a:solidFill>
                  <a:schemeClr val="tx1"/>
                </a:solidFill>
              </a:rPr>
              <a:t>Кф</a:t>
            </a:r>
            <a:r>
              <a:rPr lang="ru-RU" sz="1600" b="1" dirty="0">
                <a:solidFill>
                  <a:schemeClr val="tx1"/>
                </a:solidFill>
              </a:rPr>
              <a:t> экономии 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>
          <a:xfrm flipH="1" flipV="1">
            <a:off x="2480927" y="4111932"/>
            <a:ext cx="1086845" cy="201706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3736958" y="3198168"/>
            <a:ext cx="504056" cy="792088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746467" y="3200074"/>
            <a:ext cx="758734" cy="683422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5692044" y="4212785"/>
            <a:ext cx="1125431" cy="129037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467544" y="5661248"/>
            <a:ext cx="3233374" cy="108988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профицитного бюджета на 2019 и 2020 годы,  бездефицитного на 2021 годы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92044" y="5543727"/>
            <a:ext cx="2634572" cy="116403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Сохранение  социальных выплат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72399" y="6292680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2910174" y="5219691"/>
            <a:ext cx="790744" cy="575302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834790" y="5049180"/>
            <a:ext cx="864096" cy="612068"/>
          </a:xfrm>
          <a:prstGeom prst="straightConnector1">
            <a:avLst/>
          </a:prstGeom>
          <a:ln w="76200">
            <a:solidFill>
              <a:srgbClr val="CC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962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2945"/>
            <a:ext cx="8229600" cy="1204693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/>
            <a:r>
              <a:rPr lang="ru-RU" sz="2800" b="1" i="1" dirty="0">
                <a:solidFill>
                  <a:schemeClr val="tx1"/>
                </a:solidFill>
              </a:rPr>
              <a:t>Принципы и подходы к формированию расходов местного бюджета определены в соответствии с: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1"/>
            <a:ext cx="4042792" cy="110872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endParaRPr lang="ru-RU" sz="1400" dirty="0"/>
          </a:p>
          <a:p>
            <a:pPr algn="ctr">
              <a:buNone/>
            </a:pPr>
            <a:r>
              <a:rPr lang="ru-RU" sz="5600" dirty="0">
                <a:solidFill>
                  <a:schemeClr val="tx1"/>
                </a:solidFill>
              </a:rPr>
              <a:t>       </a:t>
            </a:r>
            <a:r>
              <a:rPr lang="ru-RU" sz="5600" u="sng" dirty="0">
                <a:solidFill>
                  <a:schemeClr val="tx1"/>
                </a:solidFill>
              </a:rPr>
              <a:t>Концепцией</a:t>
            </a:r>
            <a:r>
              <a:rPr lang="ru-RU" sz="5600" dirty="0">
                <a:solidFill>
                  <a:schemeClr val="tx1"/>
                </a:solidFill>
              </a:rPr>
              <a:t> бюджетной и налоговой политики , принятыми </a:t>
            </a:r>
            <a:r>
              <a:rPr lang="ru-RU" sz="5600" dirty="0" err="1">
                <a:solidFill>
                  <a:schemeClr val="tx1"/>
                </a:solidFill>
              </a:rPr>
              <a:t>Дальнеконстантиновским</a:t>
            </a:r>
            <a:r>
              <a:rPr lang="ru-RU" sz="5600" dirty="0">
                <a:solidFill>
                  <a:schemeClr val="tx1"/>
                </a:solidFill>
              </a:rPr>
              <a:t> муниципальным районом на 2019 год и на плановый период 2020 и 2021 годов</a:t>
            </a:r>
          </a:p>
          <a:p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1628800"/>
            <a:ext cx="4151372" cy="108012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u="sng" dirty="0">
                <a:solidFill>
                  <a:schemeClr val="tx1"/>
                </a:solidFill>
              </a:rPr>
              <a:t>Методикой </a:t>
            </a:r>
            <a:r>
              <a:rPr lang="ru-RU" sz="1400" dirty="0">
                <a:solidFill>
                  <a:schemeClr val="tx1"/>
                </a:solidFill>
              </a:rPr>
              <a:t>планирования бюджетных ассигнований бюджета Дальнеконстантиновского муниципального района Нижегородской области на 2019 год и на плановый период 2020 и 2021 годов</a:t>
            </a:r>
            <a:endParaRPr lang="ru-RU" sz="1400" u="sng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2852937"/>
            <a:ext cx="8568952" cy="288032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 особенно повлияло на расходы местного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3212976"/>
            <a:ext cx="4032448" cy="1415855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выплаты заработной платы отдельным категориям работников в соответствии с «дорожными картами» развития отраслей социальной сферы, а также в рамках исполнения Указов Президента РФ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4797152"/>
            <a:ext cx="4032448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функционирования учреждений в сфере образования, культуры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69100" y="5877271"/>
            <a:ext cx="4223380" cy="78778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Повышение качества услуг коммунального характера  и обеспечение в полной мере их исполнения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05104" y="4719749"/>
            <a:ext cx="4151372" cy="439433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создание и обустройство детской игровой площадки с обустройством зоны отдыха в </a:t>
            </a:r>
            <a:r>
              <a:rPr lang="ru-RU" sz="1200" dirty="0" err="1">
                <a:solidFill>
                  <a:schemeClr val="tx1"/>
                </a:solidFill>
              </a:rPr>
              <a:t>с.Тепелево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528" y="5661248"/>
            <a:ext cx="4032448" cy="407743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Предоставление межбюджетных трансфертов бюджетам поселений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22019" y="4177817"/>
            <a:ext cx="4151372" cy="439433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Строительство газопроводов в </a:t>
            </a:r>
            <a:r>
              <a:rPr lang="ru-RU" sz="1000" dirty="0" err="1">
                <a:solidFill>
                  <a:schemeClr val="tx1"/>
                </a:solidFill>
              </a:rPr>
              <a:t>д.Чуварлей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ru-RU" sz="10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</a:rPr>
              <a:t> муниципального района, на </a:t>
            </a:r>
            <a:r>
              <a:rPr lang="ru-RU" sz="1000" dirty="0" err="1">
                <a:solidFill>
                  <a:schemeClr val="tx1"/>
                </a:solidFill>
              </a:rPr>
              <a:t>софинансирование</a:t>
            </a:r>
            <a:r>
              <a:rPr lang="ru-RU" sz="1000" dirty="0">
                <a:solidFill>
                  <a:schemeClr val="tx1"/>
                </a:solidFill>
              </a:rPr>
              <a:t> капитальных вложений в объекты газоснабжения в </a:t>
            </a:r>
            <a:r>
              <a:rPr lang="ru-RU" sz="1000" dirty="0" err="1">
                <a:solidFill>
                  <a:schemeClr val="tx1"/>
                </a:solidFill>
              </a:rPr>
              <a:t>д.Бугры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6237312"/>
            <a:ext cx="4104456" cy="407743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Реализация мер социальной поддержки населения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22019" y="3252962"/>
            <a:ext cx="4151372" cy="784532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организационные мероприятия сопутствующие строительству на территории </a:t>
            </a:r>
            <a:r>
              <a:rPr lang="ru-RU" sz="10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</a:rPr>
              <a:t> муниципального района  физкультурно-оздоровительного комплекса (</a:t>
            </a:r>
            <a:r>
              <a:rPr lang="ru-RU" sz="1000" dirty="0" err="1">
                <a:solidFill>
                  <a:schemeClr val="tx1"/>
                </a:solidFill>
              </a:rPr>
              <a:t>ФОКа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r>
              <a:rPr lang="ru-RU" dirty="0"/>
              <a:t>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028384" y="6309320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CCE3EFD0-727C-405E-A799-709463DDF4B7}"/>
              </a:ext>
            </a:extLst>
          </p:cNvPr>
          <p:cNvSpPr/>
          <p:nvPr/>
        </p:nvSpPr>
        <p:spPr>
          <a:xfrm>
            <a:off x="4666974" y="5297515"/>
            <a:ext cx="4151372" cy="439433"/>
          </a:xfrm>
          <a:prstGeom prst="roundRect">
            <a:avLst/>
          </a:prstGeom>
          <a:noFill/>
          <a:ln w="76200"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устройство хоккейной коробки в селе </a:t>
            </a:r>
            <a:r>
              <a:rPr lang="ru-RU" sz="1200" dirty="0" err="1">
                <a:solidFill>
                  <a:schemeClr val="tx1"/>
                </a:solidFill>
              </a:rPr>
              <a:t>Тепелево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09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8435137" cy="539510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по отраслям на 2019 год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33821739"/>
              </p:ext>
            </p:extLst>
          </p:nvPr>
        </p:nvGraphicFramePr>
        <p:xfrm>
          <a:off x="179554" y="846625"/>
          <a:ext cx="8856984" cy="45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397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923928" y="5491691"/>
            <a:ext cx="5040560" cy="1198596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Бюджет сохраняет свою социальную направленность -63,7% </a:t>
            </a:r>
            <a:r>
              <a:rPr lang="ru-RU" sz="2800" dirty="0">
                <a:solidFill>
                  <a:schemeClr val="tx1"/>
                </a:solidFill>
              </a:rPr>
              <a:t>общего объема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8111298" y="625823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7380312" y="1982374"/>
            <a:ext cx="936104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18,3%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7380312" y="3015638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7,6%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7380312" y="3573016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7485856" y="4005064"/>
            <a:ext cx="62544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0,9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7485856" y="4335016"/>
            <a:ext cx="720080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0,3%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7485856" y="46660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7485856" y="5013176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5,1%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7380312" y="2270406"/>
            <a:ext cx="8256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4,6%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7380312" y="2630446"/>
            <a:ext cx="82562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51,0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260350"/>
            <a:ext cx="8928992" cy="936402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Как распределены расходы местного бюджета по отраслям в 2020-2021 году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33515338"/>
              </p:ext>
            </p:extLst>
          </p:nvPr>
        </p:nvGraphicFramePr>
        <p:xfrm>
          <a:off x="179512" y="1556792"/>
          <a:ext cx="835292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03017241"/>
              </p:ext>
            </p:extLst>
          </p:nvPr>
        </p:nvGraphicFramePr>
        <p:xfrm>
          <a:off x="179512" y="1268760"/>
          <a:ext cx="878497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DA0721-23A0-4E9F-9C5D-07E8ABF9F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463312"/>
              </p:ext>
            </p:extLst>
          </p:nvPr>
        </p:nvGraphicFramePr>
        <p:xfrm>
          <a:off x="6660232" y="1412776"/>
          <a:ext cx="2304256" cy="5256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5743">
                  <a:extLst>
                    <a:ext uri="{9D8B030D-6E8A-4147-A177-3AD203B41FA5}">
                      <a16:colId xmlns:a16="http://schemas.microsoft.com/office/drawing/2014/main" val="4108884997"/>
                    </a:ext>
                  </a:extLst>
                </a:gridCol>
                <a:gridCol w="1178513">
                  <a:extLst>
                    <a:ext uri="{9D8B030D-6E8A-4147-A177-3AD203B41FA5}">
                      <a16:colId xmlns:a16="http://schemas.microsoft.com/office/drawing/2014/main" val="519886766"/>
                    </a:ext>
                  </a:extLst>
                </a:gridCol>
              </a:tblGrid>
              <a:tr h="4297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58 654,53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58 655,03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30820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1 184,30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1 226,40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6100"/>
                  </a:ext>
                </a:extLst>
              </a:tr>
              <a:tr h="592481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4 984,41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4 768,31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15261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138 516,56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137 351,66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45092"/>
                  </a:ext>
                </a:extLst>
              </a:tr>
              <a:tr h="4297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72 043,18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53 784,44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564845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372 956,15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376 788,10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31713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59 821,00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65 371,00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75134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35 350,26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37 642,50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802666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944,20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944,20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786972"/>
                  </a:ext>
                </a:extLst>
              </a:tr>
              <a:tr h="39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2 048,31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2 048,31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042308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061033"/>
                  </a:ext>
                </a:extLst>
              </a:tr>
              <a:tr h="645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37 529,80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33 570,42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431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F83EFF60-375F-498F-94D5-CEE9CCC27CDF}"/>
              </a:ext>
            </a:extLst>
          </p:cNvPr>
          <p:cNvSpPr/>
          <p:nvPr/>
        </p:nvSpPr>
        <p:spPr>
          <a:xfrm>
            <a:off x="8172399" y="6435590"/>
            <a:ext cx="792085" cy="30577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8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Сколько средств местного бюджета 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908720"/>
            <a:ext cx="8363128" cy="5366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на 2019 год и на плановый период 2020 и 2021 годов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32352" y="3934180"/>
            <a:ext cx="2880319" cy="1043301"/>
          </a:xfrm>
          <a:prstGeom prst="roundRect">
            <a:avLst/>
          </a:prstGeom>
          <a:noFill/>
          <a:ln w="5715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2019- </a:t>
            </a:r>
            <a:r>
              <a:rPr lang="ru-RU" sz="2000" b="1" dirty="0">
                <a:solidFill>
                  <a:schemeClr val="tx1"/>
                </a:solidFill>
              </a:rPr>
              <a:t>33.771,9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2020</a:t>
            </a:r>
            <a:r>
              <a:rPr lang="ru-RU" sz="2000" b="1" dirty="0">
                <a:solidFill>
                  <a:schemeClr val="tx1"/>
                </a:solidFill>
              </a:rPr>
              <a:t>- 34.302,2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2021</a:t>
            </a:r>
            <a:r>
              <a:rPr lang="ru-RU" sz="2000" b="1" dirty="0">
                <a:solidFill>
                  <a:schemeClr val="tx1"/>
                </a:solidFill>
              </a:rPr>
              <a:t>- 34.302,6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06238" y="2170269"/>
            <a:ext cx="3960440" cy="1584176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2019- </a:t>
            </a:r>
            <a:r>
              <a:rPr lang="ru-RU" sz="2800" b="1" dirty="0">
                <a:solidFill>
                  <a:schemeClr val="tx1"/>
                </a:solidFill>
              </a:rPr>
              <a:t>754.831,6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2020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749.735,5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3200" b="1" dirty="0">
                <a:solidFill>
                  <a:schemeClr val="tx1"/>
                </a:solidFill>
              </a:rPr>
              <a:t> 2021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737.847,7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000" y="1908177"/>
            <a:ext cx="4896544" cy="1512168"/>
          </a:xfrm>
          <a:prstGeom prst="round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Программные расходы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0939" y="3646352"/>
            <a:ext cx="2772526" cy="144425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297554"/>
              </p:ext>
            </p:extLst>
          </p:nvPr>
        </p:nvGraphicFramePr>
        <p:xfrm>
          <a:off x="72000" y="3265784"/>
          <a:ext cx="3806222" cy="34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FA1AF6-83CA-4C8D-AA20-65CAA052A6B2}"/>
              </a:ext>
            </a:extLst>
          </p:cNvPr>
          <p:cNvSpPr/>
          <p:nvPr/>
        </p:nvSpPr>
        <p:spPr>
          <a:xfrm>
            <a:off x="1403648" y="5934919"/>
            <a:ext cx="6480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2021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0DD30A-9783-42D2-B844-B7423FF5690F}"/>
              </a:ext>
            </a:extLst>
          </p:cNvPr>
          <p:cNvSpPr/>
          <p:nvPr/>
        </p:nvSpPr>
        <p:spPr>
          <a:xfrm>
            <a:off x="1389922" y="5565587"/>
            <a:ext cx="601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2019-2021 годов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85DC863-B1F0-4E90-A497-436DEC5316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57517"/>
              </p:ext>
            </p:extLst>
          </p:nvPr>
        </p:nvGraphicFramePr>
        <p:xfrm>
          <a:off x="78120" y="476672"/>
          <a:ext cx="8994017" cy="612068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351944">
                  <a:extLst>
                    <a:ext uri="{9D8B030D-6E8A-4147-A177-3AD203B41FA5}">
                      <a16:colId xmlns:a16="http://schemas.microsoft.com/office/drawing/2014/main" val="752453327"/>
                    </a:ext>
                  </a:extLst>
                </a:gridCol>
                <a:gridCol w="1015454">
                  <a:extLst>
                    <a:ext uri="{9D8B030D-6E8A-4147-A177-3AD203B41FA5}">
                      <a16:colId xmlns:a16="http://schemas.microsoft.com/office/drawing/2014/main" val="687971729"/>
                    </a:ext>
                  </a:extLst>
                </a:gridCol>
                <a:gridCol w="1015454">
                  <a:extLst>
                    <a:ext uri="{9D8B030D-6E8A-4147-A177-3AD203B41FA5}">
                      <a16:colId xmlns:a16="http://schemas.microsoft.com/office/drawing/2014/main" val="1753503615"/>
                    </a:ext>
                  </a:extLst>
                </a:gridCol>
                <a:gridCol w="725324">
                  <a:extLst>
                    <a:ext uri="{9D8B030D-6E8A-4147-A177-3AD203B41FA5}">
                      <a16:colId xmlns:a16="http://schemas.microsoft.com/office/drawing/2014/main" val="1409174397"/>
                    </a:ext>
                  </a:extLst>
                </a:gridCol>
                <a:gridCol w="942921">
                  <a:extLst>
                    <a:ext uri="{9D8B030D-6E8A-4147-A177-3AD203B41FA5}">
                      <a16:colId xmlns:a16="http://schemas.microsoft.com/office/drawing/2014/main" val="3241971448"/>
                    </a:ext>
                  </a:extLst>
                </a:gridCol>
                <a:gridCol w="942920">
                  <a:extLst>
                    <a:ext uri="{9D8B030D-6E8A-4147-A177-3AD203B41FA5}">
                      <a16:colId xmlns:a16="http://schemas.microsoft.com/office/drawing/2014/main" val="2799262894"/>
                    </a:ext>
                  </a:extLst>
                </a:gridCol>
              </a:tblGrid>
              <a:tr h="436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Муниципальные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2018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2019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 к 2018 году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2020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2021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341775"/>
                  </a:ext>
                </a:extLst>
              </a:tr>
              <a:tr h="21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РАСХОДОВ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967 267,11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788 603,55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81,53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784 037,71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772 150,37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674607422"/>
                  </a:ext>
                </a:extLst>
              </a:tr>
              <a:tr h="385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РАСХОДЫ НА РЕАЛИЗАЦИЮ ГОСУДАРСТВЕННЫХ И МУНИЦИПАЛЬНЫХ ПРОГРАММ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932 171,81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754 831,61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80,98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749 735,48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737 847,74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683590905"/>
                  </a:ext>
                </a:extLst>
              </a:tr>
              <a:tr h="391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образования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Нижегородской области на 2015-2020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329 014,28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364 013,75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110,64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363 477,05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366 614,00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4105725726"/>
                  </a:ext>
                </a:extLst>
              </a:tr>
              <a:tr h="436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Государственная программа "Социальная поддержка граждан Нижегородской области"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830,00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845,70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101,89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845,70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845,70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765252530"/>
                  </a:ext>
                </a:extLst>
              </a:tr>
              <a:tr h="574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"Организация оплачиваемых общественных работ и временного трудоустройства на территории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на 2018-2020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160,84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167,27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104,00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173,96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173,96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825416416"/>
                  </a:ext>
                </a:extLst>
              </a:tr>
              <a:tr h="369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Государственная программа "Охрана окружающей среды Нижегородской области"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18,20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17,60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96,70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16,10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14,40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946242122"/>
                  </a:ext>
                </a:extLst>
              </a:tr>
              <a:tr h="4432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культуры и туризма в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b="0" dirty="0">
                          <a:effectLst/>
                        </a:rPr>
                        <a:t> муниципальном районе на 2018-2020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48 217,87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56 821,00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117,84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56 821,00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62 371,00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243614632"/>
                  </a:ext>
                </a:extLst>
              </a:tr>
              <a:tr h="369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Государственная программа "Информационное общество Нижегородской области"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1 436,60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2 047,80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142,54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2 047,80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2 047,80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561051885"/>
                  </a:ext>
                </a:extLst>
              </a:tr>
              <a:tr h="52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1 218,00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1 366,70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112,21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1 406,70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1 406,70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3070519194"/>
                  </a:ext>
                </a:extLst>
              </a:tr>
              <a:tr h="52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«Развитие агропромышленного комплекса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 муниципального района Нижегородской области на 2015 – 2020 годы»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56 059,20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132 272,20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235,95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132 024,90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131 813,40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108198799"/>
                  </a:ext>
                </a:extLst>
              </a:tr>
              <a:tr h="52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"Повышение качества жизни населения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Нижегородской области на 2019-2023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409 660,27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90 824,89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22,17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92 804,18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76 970,14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010411669"/>
                  </a:ext>
                </a:extLst>
              </a:tr>
              <a:tr h="570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"Управление муниципальной собственностью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 Нижегородской области" на 2015-2020 годы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3 455,38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4 637,18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134,20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4 637,18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4 637,18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559651975"/>
                  </a:ext>
                </a:extLst>
              </a:tr>
              <a:tr h="34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1000" b="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00" b="0" dirty="0">
                          <a:effectLst/>
                        </a:rPr>
                        <a:t> муниципального района"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46 957,15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56 619,09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120,58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54 345,87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50 414,42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215465410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C35128B1-D07B-430F-9290-193944D667C7}"/>
              </a:ext>
            </a:extLst>
          </p:cNvPr>
          <p:cNvSpPr/>
          <p:nvPr/>
        </p:nvSpPr>
        <p:spPr>
          <a:xfrm>
            <a:off x="8208041" y="6525344"/>
            <a:ext cx="864096" cy="316504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576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576064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2019-2021 годов </a:t>
            </a:r>
          </a:p>
        </p:txBody>
      </p:sp>
      <p:sp>
        <p:nvSpPr>
          <p:cNvPr id="7" name="Овал 6"/>
          <p:cNvSpPr/>
          <p:nvPr/>
        </p:nvSpPr>
        <p:spPr>
          <a:xfrm>
            <a:off x="8172400" y="6381328"/>
            <a:ext cx="864096" cy="360040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AC603B45-57C0-4639-956D-95E7AD93B6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744289"/>
              </p:ext>
            </p:extLst>
          </p:nvPr>
        </p:nvGraphicFramePr>
        <p:xfrm>
          <a:off x="107504" y="764704"/>
          <a:ext cx="8928993" cy="5227991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140564425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70414099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4705052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7967819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999310179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1289642289"/>
                    </a:ext>
                  </a:extLst>
                </a:gridCol>
              </a:tblGrid>
              <a:tr h="289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Муниципальные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2018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2019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 к 2018 году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2020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 на 2021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443374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Муниципальная программа "Развитие и поддержка малого и среднего предпринимательства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на 2015-2020 годы"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1 000,00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076976567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 на 2017-2021 годы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461863282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 на 2019-2021 годы 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116,98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7 164,17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6 124,27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1 836,00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545,00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861026556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Муниципальная программа "Комплексные меры противодействия злоупотреблению наркотиками и их незаконному обороту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на 2015-2020гг."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390604271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"Профилактика безнадзорности, правонарушений, групповой и повторной преступности и алкогольной зависимости у несовершеннолетних на территории Дальнеконстантиновского муниципального района на 2015 – 2020гг."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165,96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78,00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2130544408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 на 2017-2019 годы"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22 903,54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23 826,26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104,03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24 465,04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24 465,04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3811877220"/>
                  </a:ext>
                </a:extLst>
              </a:tr>
              <a:tr h="389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"Повышение безопасности дорожного движения в Дальнеконстантиновском муниципальном районе на 2015-2020 годы"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8168196"/>
                  </a:ext>
                </a:extLst>
              </a:tr>
              <a:tr h="590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"Поддержка и развитие дополнительного образования детей Дальнеконстантиновского муниципального района в области общего художественно-эстетического образования " </a:t>
                      </a:r>
                      <a:endParaRPr lang="ru-RU" sz="1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10 328,50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12 082,00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116,98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12 708,00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13 403,00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1647274037"/>
                  </a:ext>
                </a:extLst>
              </a:tr>
              <a:tr h="188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НЕПРОГРАММНЫЕ РАСХОДЫ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35 095,30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33 771,94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96,23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34 302,23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34 302,63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92" marR="18192" marT="0" marB="0" anchor="ctr"/>
                </a:tc>
                <a:extLst>
                  <a:ext uri="{0D108BD9-81ED-4DB2-BD59-A6C34878D82A}">
                    <a16:rowId xmlns:a16="http://schemas.microsoft.com/office/drawing/2014/main" val="859996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474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258978" y="143987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60548" y="2516079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723246" y="2562227"/>
            <a:ext cx="31580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179513" y="2968101"/>
            <a:ext cx="3744416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84976" cy="125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</a:t>
            </a:r>
            <a:r>
              <a:rPr lang="ru-RU" sz="2400" b="1" dirty="0" err="1"/>
              <a:t>Дальнеконстантиновского</a:t>
            </a:r>
            <a:r>
              <a:rPr lang="ru-RU" sz="2400" b="1" dirty="0"/>
              <a:t> муниципального района Нижегородской области на 2015-2020 годы»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432449"/>
              </p:ext>
            </p:extLst>
          </p:nvPr>
        </p:nvGraphicFramePr>
        <p:xfrm>
          <a:off x="457201" y="3698671"/>
          <a:ext cx="5103348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 на 2015-2020 годы»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0" y="3061275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134043"/>
              </p:ext>
            </p:extLst>
          </p:nvPr>
        </p:nvGraphicFramePr>
        <p:xfrm>
          <a:off x="110378" y="3325703"/>
          <a:ext cx="8854111" cy="31996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158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765947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78436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67010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67795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89765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2413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2018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2019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658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Отношение среднего балла единого государственного экзамена ( 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 в расчете на 2 обязательных предмета) в 10% ОБОО с худшими результатами единого государственного экзамена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балл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1,60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1,58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1,58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31416"/>
                  </a:ext>
                </a:extLst>
              </a:tr>
              <a:tr h="491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 общего образования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88,2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863185"/>
                  </a:ext>
                </a:extLst>
              </a:tr>
              <a:tr h="435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 детей в возрасте 5 - 18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5 - 18 лет)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83,8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84,0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84,0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186"/>
                  </a:ext>
                </a:extLst>
              </a:tr>
              <a:tr h="32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 числа ОО, в которых созданы органы коллегиального управления с участием общественности (родители), в общем числе ОО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263540"/>
                  </a:ext>
                </a:extLst>
              </a:tr>
              <a:tr h="32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педагогических работников с высшей  и первой квалификационной категорией в общей численности аттестованных педагогических работников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641823"/>
                  </a:ext>
                </a:extLst>
              </a:tr>
              <a:tr h="491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Отношение среднемесячной заработной платы педагогических работников муниципальных ДОО к среднемесячной заработной плате учителей в общеобразовательных организациях  муниципального  района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950652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35C352-9A56-4A44-A8E0-C452DD34E09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6096753" y="6309319"/>
            <a:ext cx="2020353" cy="48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262D1D6-2256-4FC0-9FAF-D9087AE53D80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F5CD74A-78C5-44A5-8375-D22B49BA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931175"/>
              </p:ext>
            </p:extLst>
          </p:nvPr>
        </p:nvGraphicFramePr>
        <p:xfrm>
          <a:off x="151939" y="836713"/>
          <a:ext cx="8812548" cy="223275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1733">
                  <a:extLst>
                    <a:ext uri="{9D8B030D-6E8A-4147-A177-3AD203B41FA5}">
                      <a16:colId xmlns:a16="http://schemas.microsoft.com/office/drawing/2014/main" val="776228665"/>
                    </a:ext>
                  </a:extLst>
                </a:gridCol>
                <a:gridCol w="3460613">
                  <a:extLst>
                    <a:ext uri="{9D8B030D-6E8A-4147-A177-3AD203B41FA5}">
                      <a16:colId xmlns:a16="http://schemas.microsoft.com/office/drawing/2014/main" val="4165587766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1166461617"/>
                    </a:ext>
                  </a:extLst>
                </a:gridCol>
                <a:gridCol w="1116327">
                  <a:extLst>
                    <a:ext uri="{9D8B030D-6E8A-4147-A177-3AD203B41FA5}">
                      <a16:colId xmlns:a16="http://schemas.microsoft.com/office/drawing/2014/main" val="2231392424"/>
                    </a:ext>
                  </a:extLst>
                </a:gridCol>
                <a:gridCol w="781429">
                  <a:extLst>
                    <a:ext uri="{9D8B030D-6E8A-4147-A177-3AD203B41FA5}">
                      <a16:colId xmlns:a16="http://schemas.microsoft.com/office/drawing/2014/main" val="749951739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4147588018"/>
                    </a:ext>
                  </a:extLst>
                </a:gridCol>
                <a:gridCol w="893058">
                  <a:extLst>
                    <a:ext uri="{9D8B030D-6E8A-4147-A177-3AD203B41FA5}">
                      <a16:colId xmlns:a16="http://schemas.microsoft.com/office/drawing/2014/main" val="1994516621"/>
                    </a:ext>
                  </a:extLst>
                </a:gridCol>
              </a:tblGrid>
              <a:tr h="269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МП/ПМП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2018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2019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% к 2018 году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2020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Бюджет на 2021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6786"/>
                  </a:ext>
                </a:extLst>
              </a:tr>
              <a:tr h="361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01 0 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 на 2015-2020 годы"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329 014,28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364 013,75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110,64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363 477,05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366 614,00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263134"/>
                  </a:ext>
                </a:extLst>
              </a:tr>
              <a:tr h="176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01 1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Подпрограмма "Развитие общего образования"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288 868,13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314 544,22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108,89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313 344,22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316 481,17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84148"/>
                  </a:ext>
                </a:extLst>
              </a:tr>
              <a:tr h="204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01 2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Подпрограмма "Развитие дополнительного образования и воспитания детей и молодежи"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16 900,08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22 537,92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133,36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22 537,92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22 537,92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521032"/>
                  </a:ext>
                </a:extLst>
              </a:tr>
              <a:tr h="134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01 3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Подпрограмма "Управление программой"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22 150,07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25 805,31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116,50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26 468,61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26 468,61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830219"/>
                  </a:ext>
                </a:extLst>
              </a:tr>
              <a:tr h="452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01 4 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646,20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670,90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103,82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670,90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670,90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05707"/>
                  </a:ext>
                </a:extLst>
              </a:tr>
              <a:tr h="361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01 9 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449,80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455,40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101,24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455,40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455,40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28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 на 2015-2020 годы»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11DAE9E-D637-4CA9-9839-AAC7B3D3A94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061993"/>
              </p:ext>
            </p:extLst>
          </p:nvPr>
        </p:nvGraphicFramePr>
        <p:xfrm>
          <a:off x="110378" y="1078951"/>
          <a:ext cx="8854111" cy="5662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797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629194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72358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61802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6258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84379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4033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2018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2019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746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Удельный вес общеобразовательных организаций, в которых будет внедрена оценка деятельности образовательных организаций,  их руководителей и основных категорий работников на основании показателей эффективности деятельности подведомственных муниципальных организаций общего образования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611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числа электронных инструктивно-методических ресурсов, разработанных в рамках Программы, к которым предоставлен доступ в сети Интернет, в общем числе электронных инструктивно-методических ресурсов, разработанных в рамках Программы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259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Охват детей дошкольным образованием от 1 года до 7 лет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79,0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79,0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611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 на численность детей в возрасте 5-7 лет, обучающихся в ОБОО)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195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Число учащихся  в муниципальных  ОБОО, приходящихся на одного педагогического работника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человек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численности учителей в возрасте до 30 лет в общей численности учителей общеобразовательных организаций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численности педагогических работников  в ОУ дополнительного образования в возрасте  до 35 лет (без внешних совместителей)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406699"/>
                  </a:ext>
                </a:extLst>
              </a:tr>
              <a:tr h="8188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Удельный вес численности руководителей муниципальных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80889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736523"/>
                  </a:ext>
                </a:extLst>
              </a:tr>
              <a:tr h="403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ОБОО, в которых создана универсальная </a:t>
                      </a:r>
                      <a:r>
                        <a:rPr lang="ru-RU" sz="1000" dirty="0" err="1">
                          <a:effectLst/>
                        </a:rPr>
                        <a:t>безбарьерная</a:t>
                      </a:r>
                      <a:r>
                        <a:rPr lang="ru-RU" sz="1000" dirty="0">
                          <a:effectLst/>
                        </a:rPr>
                        <a:t> среда, позволяющая обеспечить совместное обучение инвалидов и лиц, не имеющих нарушений развития, в общем количестве ОБОО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84226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 на 2018-2020</a:t>
            </a:r>
            <a:r>
              <a:rPr lang="en-US" sz="2000" b="1" dirty="0"/>
              <a:t> </a:t>
            </a:r>
            <a:r>
              <a:rPr lang="ru-RU" sz="2000" b="1" dirty="0"/>
              <a:t>годы»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66416" y="6248932"/>
            <a:ext cx="907250" cy="504056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0388501"/>
              </p:ext>
            </p:extLst>
          </p:nvPr>
        </p:nvGraphicFramePr>
        <p:xfrm>
          <a:off x="1902186" y="3429000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91253" y="1622632"/>
            <a:ext cx="8782858" cy="5096993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 на 2018-2020</a:t>
            </a:r>
            <a:r>
              <a:rPr lang="en-US" sz="2000" b="1" dirty="0"/>
              <a:t> </a:t>
            </a:r>
            <a:r>
              <a:rPr lang="ru-RU" sz="2000" b="1" dirty="0"/>
              <a:t>годы»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BAAC6CE-D69D-4693-ABA5-273078019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98938"/>
              </p:ext>
            </p:extLst>
          </p:nvPr>
        </p:nvGraphicFramePr>
        <p:xfrm>
          <a:off x="158968" y="1526454"/>
          <a:ext cx="8839314" cy="5051059"/>
        </p:xfrm>
        <a:graphic>
          <a:graphicData uri="http://schemas.openxmlformats.org/drawingml/2006/table">
            <a:tbl>
              <a:tblPr firstRow="1" firstCol="1" bandRow="1" bandCol="1">
                <a:tableStyleId>{5A111915-BE36-4E01-A7E5-04B1672EAD32}</a:tableStyleId>
              </a:tblPr>
              <a:tblGrid>
                <a:gridCol w="4312989">
                  <a:extLst>
                    <a:ext uri="{9D8B030D-6E8A-4147-A177-3AD203B41FA5}">
                      <a16:colId xmlns:a16="http://schemas.microsoft.com/office/drawing/2014/main" val="1241249813"/>
                    </a:ext>
                  </a:extLst>
                </a:gridCol>
                <a:gridCol w="2059469">
                  <a:extLst>
                    <a:ext uri="{9D8B030D-6E8A-4147-A177-3AD203B41FA5}">
                      <a16:colId xmlns:a16="http://schemas.microsoft.com/office/drawing/2014/main" val="510815928"/>
                    </a:ext>
                  </a:extLst>
                </a:gridCol>
                <a:gridCol w="839043">
                  <a:extLst>
                    <a:ext uri="{9D8B030D-6E8A-4147-A177-3AD203B41FA5}">
                      <a16:colId xmlns:a16="http://schemas.microsoft.com/office/drawing/2014/main" val="1171429417"/>
                    </a:ext>
                  </a:extLst>
                </a:gridCol>
                <a:gridCol w="839043">
                  <a:extLst>
                    <a:ext uri="{9D8B030D-6E8A-4147-A177-3AD203B41FA5}">
                      <a16:colId xmlns:a16="http://schemas.microsoft.com/office/drawing/2014/main" val="1076193046"/>
                    </a:ext>
                  </a:extLst>
                </a:gridCol>
                <a:gridCol w="788770">
                  <a:extLst>
                    <a:ext uri="{9D8B030D-6E8A-4147-A177-3AD203B41FA5}">
                      <a16:colId xmlns:a16="http://schemas.microsoft.com/office/drawing/2014/main" val="1733792080"/>
                    </a:ext>
                  </a:extLst>
                </a:gridCol>
              </a:tblGrid>
              <a:tr h="174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Целевые показатели (индикаторы) программы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Единицы измерения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2018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2019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1360906277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28 720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35 320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43 450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672357284"/>
                  </a:ext>
                </a:extLst>
              </a:tr>
              <a:tr h="395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22,9%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23,0%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23,1%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105068556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164011088"/>
                  </a:ext>
                </a:extLst>
              </a:tr>
              <a:tr h="395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73,7%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</a:rPr>
                        <a:t>78,9%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84,2%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37171820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629244538"/>
                  </a:ext>
                </a:extLst>
              </a:tr>
              <a:tr h="287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количеству детей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8,0%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8,1%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695475208"/>
                  </a:ext>
                </a:extLst>
              </a:tr>
              <a:tr h="26734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участников культурно-досуговых мероприятий 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146 883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147 020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147 157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604010177"/>
                  </a:ext>
                </a:extLst>
              </a:tr>
              <a:tr h="187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 2017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877983264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Посещаемость Районного краеведческого музея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1 898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1 943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1 988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979298318"/>
                  </a:ext>
                </a:extLst>
              </a:tr>
              <a:tr h="276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Посещений на 1 жителя в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556478183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Увеличение количества туристов и экскурсантов, посетивших район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346524646"/>
                  </a:ext>
                </a:extLst>
              </a:tr>
              <a:tr h="297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3767108092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481739779"/>
                  </a:ext>
                </a:extLst>
              </a:tr>
              <a:tr h="397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Проценты к общему числу музеев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1084587585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717610871"/>
                  </a:ext>
                </a:extLst>
              </a:tr>
              <a:tr h="281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553186474"/>
                  </a:ext>
                </a:extLst>
              </a:tr>
              <a:tr h="1873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2174468588"/>
                  </a:ext>
                </a:extLst>
              </a:tr>
              <a:tr h="585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Проценты к общему объему основного музейного фонда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90" marR="57690" marT="0" marB="0" anchor="ctr"/>
                </a:tc>
                <a:extLst>
                  <a:ext uri="{0D108BD9-81ED-4DB2-BD59-A6C34878D82A}">
                    <a16:rowId xmlns:a16="http://schemas.microsoft.com/office/drawing/2014/main" val="4287180260"/>
                  </a:ext>
                </a:extLst>
              </a:tr>
            </a:tbl>
          </a:graphicData>
        </a:graphic>
      </p:graphicFrame>
      <p:sp>
        <p:nvSpPr>
          <p:cNvPr id="16" name="Овал 15">
            <a:extLst>
              <a:ext uri="{FF2B5EF4-FFF2-40B4-BE49-F238E27FC236}">
                <a16:creationId xmlns:a16="http://schemas.microsoft.com/office/drawing/2014/main" id="{862E8D92-70C4-403C-8D93-061A887339C0}"/>
              </a:ext>
            </a:extLst>
          </p:cNvPr>
          <p:cNvSpPr/>
          <p:nvPr/>
        </p:nvSpPr>
        <p:spPr>
          <a:xfrm>
            <a:off x="8244408" y="6399962"/>
            <a:ext cx="753872" cy="361780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198661" y="2233378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28896" y="1660597"/>
            <a:ext cx="400215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Подпрограмма "Развитие культуры в </a:t>
            </a:r>
            <a:r>
              <a:rPr lang="ru-RU" sz="1600" dirty="0" err="1"/>
              <a:t>Дальнеконстантиновском</a:t>
            </a:r>
            <a:r>
              <a:rPr lang="ru-RU" sz="1600" dirty="0"/>
              <a:t> муниципальном районе на 2018-2020 годы" : </a:t>
            </a:r>
          </a:p>
          <a:p>
            <a:pPr algn="ctr"/>
            <a:r>
              <a:rPr lang="ru-RU" b="1" dirty="0"/>
              <a:t>2019 - 56.821,00</a:t>
            </a:r>
            <a:r>
              <a:rPr lang="ru-RU" sz="2000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.; </a:t>
            </a:r>
          </a:p>
          <a:p>
            <a:pPr algn="ctr"/>
            <a:r>
              <a:rPr lang="ru-RU" b="1" dirty="0"/>
              <a:t>2020 – 56.821,00</a:t>
            </a:r>
            <a:r>
              <a:rPr lang="ru-RU" sz="2000" b="1" dirty="0"/>
              <a:t> 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.; </a:t>
            </a:r>
          </a:p>
          <a:p>
            <a:pPr algn="ctr"/>
            <a:r>
              <a:rPr lang="ru-RU" b="1" dirty="0"/>
              <a:t>2021-  62.371,00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br>
              <a:rPr lang="ru-RU" dirty="0"/>
            </a:br>
            <a:r>
              <a:rPr lang="ru-RU" dirty="0"/>
              <a:t>  </a:t>
            </a:r>
          </a:p>
          <a:p>
            <a:pPr algn="ctr"/>
            <a:endParaRPr lang="ru-RU" dirty="0"/>
          </a:p>
          <a:p>
            <a:pPr algn="ctr"/>
            <a:r>
              <a:rPr lang="ru-RU" sz="1300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 на 2018-2020 годы»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55712" y="6302046"/>
            <a:ext cx="864096" cy="504056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8480" y="3242409"/>
            <a:ext cx="4181705" cy="25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005064"/>
            <a:ext cx="3224333" cy="2597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253655" y="6285437"/>
            <a:ext cx="57524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137901" y="4077072"/>
            <a:ext cx="480084" cy="677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61"/>
            <a:ext cx="8784976" cy="1592455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</a:t>
            </a:r>
            <a:r>
              <a:rPr lang="ru-RU" sz="2000" b="1" dirty="0" err="1"/>
              <a:t>муници-пального</a:t>
            </a:r>
            <a:r>
              <a:rPr lang="ru-RU" sz="2000" b="1" dirty="0"/>
              <a:t> района"</a:t>
            </a:r>
            <a:r>
              <a:rPr lang="ru-RU" sz="2000" dirty="0"/>
              <a:t>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04.04.2016 года  №221)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27764" y="4161277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80007" y="474192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57815" y="4509120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412" y="4519484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0121" y="5172363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7482" y="1811819"/>
            <a:ext cx="6377005" cy="10033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Цель муниципальной программы</a:t>
            </a:r>
            <a:r>
              <a:rPr lang="ru-RU" sz="1050" dirty="0">
                <a:solidFill>
                  <a:schemeClr val="tx1"/>
                </a:solidFill>
              </a:rPr>
              <a:t>: создание условий, обеспечивающих возможность гражданам систематически заниматься физической культурой и спортом, создание условий для наиболее полного и качественного развития молодежи и реализации ее потенциала в интересах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50" dirty="0">
                <a:solidFill>
                  <a:schemeClr val="tx1"/>
                </a:solidFill>
              </a:rPr>
              <a:t>  муниципального района, развитие и укрепление системы гражданско-патриотического воспитания в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050" dirty="0">
                <a:solidFill>
                  <a:schemeClr val="tx1"/>
                </a:solidFill>
              </a:rPr>
              <a:t> муниципальном районе.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id="{128653E4-094A-41F3-ADFB-B36BC9941BFC}"/>
              </a:ext>
            </a:extLst>
          </p:cNvPr>
          <p:cNvSpPr/>
          <p:nvPr/>
        </p:nvSpPr>
        <p:spPr>
          <a:xfrm>
            <a:off x="83804" y="2879519"/>
            <a:ext cx="8898443" cy="37981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D6C9E2-0B2F-4EFA-9A2C-7E4234A92E3D}"/>
              </a:ext>
            </a:extLst>
          </p:cNvPr>
          <p:cNvPicPr/>
          <p:nvPr/>
        </p:nvPicPr>
        <p:blipFill rotWithShape="1">
          <a:blip r:embed="rId3" cstate="print"/>
          <a:srcRect l="21807" t="30064" r="47247" b="51296"/>
          <a:stretch/>
        </p:blipFill>
        <p:spPr bwMode="auto">
          <a:xfrm>
            <a:off x="251520" y="1920243"/>
            <a:ext cx="2304256" cy="1148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id="{A073C2A6-E4FF-426B-A47D-BD6AF155CD27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DEFEEA-3C25-40F0-8E66-B7B35513B8AD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6888217" y="3286727"/>
            <a:ext cx="2011249" cy="1430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FD37126-F727-4CD7-8463-12D1AB69DFE7}"/>
              </a:ext>
            </a:extLst>
          </p:cNvPr>
          <p:cNvPicPr/>
          <p:nvPr/>
        </p:nvPicPr>
        <p:blipFill rotWithShape="1">
          <a:blip r:embed="rId5" cstate="print"/>
          <a:srcRect l="45538" t="41890" r="37466" b="34660"/>
          <a:stretch/>
        </p:blipFill>
        <p:spPr bwMode="auto">
          <a:xfrm>
            <a:off x="7279633" y="4883289"/>
            <a:ext cx="1324814" cy="12681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431A0A6-8CD9-4E34-8602-75F2641D2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766921"/>
              </p:ext>
            </p:extLst>
          </p:nvPr>
        </p:nvGraphicFramePr>
        <p:xfrm>
          <a:off x="312753" y="3280145"/>
          <a:ext cx="6572250" cy="304495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50937">
                  <a:extLst>
                    <a:ext uri="{9D8B030D-6E8A-4147-A177-3AD203B41FA5}">
                      <a16:colId xmlns:a16="http://schemas.microsoft.com/office/drawing/2014/main" val="1799531992"/>
                    </a:ext>
                  </a:extLst>
                </a:gridCol>
                <a:gridCol w="1890125">
                  <a:extLst>
                    <a:ext uri="{9D8B030D-6E8A-4147-A177-3AD203B41FA5}">
                      <a16:colId xmlns:a16="http://schemas.microsoft.com/office/drawing/2014/main" val="2112709615"/>
                    </a:ext>
                  </a:extLst>
                </a:gridCol>
                <a:gridCol w="899969">
                  <a:extLst>
                    <a:ext uri="{9D8B030D-6E8A-4147-A177-3AD203B41FA5}">
                      <a16:colId xmlns:a16="http://schemas.microsoft.com/office/drawing/2014/main" val="1747009996"/>
                    </a:ext>
                  </a:extLst>
                </a:gridCol>
                <a:gridCol w="900604">
                  <a:extLst>
                    <a:ext uri="{9D8B030D-6E8A-4147-A177-3AD203B41FA5}">
                      <a16:colId xmlns:a16="http://schemas.microsoft.com/office/drawing/2014/main" val="1441869606"/>
                    </a:ext>
                  </a:extLst>
                </a:gridCol>
                <a:gridCol w="630042">
                  <a:extLst>
                    <a:ext uri="{9D8B030D-6E8A-4147-A177-3AD203B41FA5}">
                      <a16:colId xmlns:a16="http://schemas.microsoft.com/office/drawing/2014/main" val="2740549489"/>
                    </a:ext>
                  </a:extLst>
                </a:gridCol>
                <a:gridCol w="899969">
                  <a:extLst>
                    <a:ext uri="{9D8B030D-6E8A-4147-A177-3AD203B41FA5}">
                      <a16:colId xmlns:a16="http://schemas.microsoft.com/office/drawing/2014/main" val="3253249945"/>
                    </a:ext>
                  </a:extLst>
                </a:gridCol>
                <a:gridCol w="900604">
                  <a:extLst>
                    <a:ext uri="{9D8B030D-6E8A-4147-A177-3AD203B41FA5}">
                      <a16:colId xmlns:a16="http://schemas.microsoft.com/office/drawing/2014/main" val="32914062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МП/ПМП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2018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 К 2018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 на 2021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60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«Развитие физической культуры, спорта, молодежной политики и патриотическое воспитание граждан Дальнеконстантиновского муниципального района»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1 218,00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1 366,70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1 406,70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1 406,70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98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«Развитие физической культуры и массового спорта»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873,00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907,90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944,20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944,20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780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«Развитие молодежной политики»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255,00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365,20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143,2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365,20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365,20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07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12 3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«Патриотическое воспитание граждан»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93,60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97,30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97,30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276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459243" y="3284984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7978" y="3356992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156176" y="2060848"/>
            <a:ext cx="2736304" cy="1477327"/>
          </a:xfrm>
          <a:prstGeom prst="wedgeEllipseCallout">
            <a:avLst>
              <a:gd name="adj1" fmla="val -71213"/>
              <a:gd name="adj2" fmla="val 1429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022361" y="2276872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/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id="{A35F78A0-716E-43D8-95BA-9FFCE8EED96C}"/>
              </a:ext>
            </a:extLst>
          </p:cNvPr>
          <p:cNvSpPr/>
          <p:nvPr/>
        </p:nvSpPr>
        <p:spPr>
          <a:xfrm>
            <a:off x="179512" y="1134544"/>
            <a:ext cx="8784975" cy="54628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FDD4832-F11A-4CF0-9490-B4FA0B4E4F2F}"/>
              </a:ext>
            </a:extLst>
          </p:cNvPr>
          <p:cNvPicPr/>
          <p:nvPr/>
        </p:nvPicPr>
        <p:blipFill rotWithShape="1">
          <a:blip r:embed="rId4" cstate="print"/>
          <a:srcRect l="49546" t="39284" r="37241" b="47287"/>
          <a:stretch/>
        </p:blipFill>
        <p:spPr bwMode="auto">
          <a:xfrm>
            <a:off x="489449" y="6356614"/>
            <a:ext cx="2282351" cy="4320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88903BB-3F48-4533-BECF-111904AFA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39119"/>
              </p:ext>
            </p:extLst>
          </p:nvPr>
        </p:nvGraphicFramePr>
        <p:xfrm>
          <a:off x="251520" y="1196753"/>
          <a:ext cx="8640961" cy="5232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13">
                  <a:extLst>
                    <a:ext uri="{9D8B030D-6E8A-4147-A177-3AD203B41FA5}">
                      <a16:colId xmlns:a16="http://schemas.microsoft.com/office/drawing/2014/main" val="335890072"/>
                    </a:ext>
                  </a:extLst>
                </a:gridCol>
                <a:gridCol w="6302587">
                  <a:extLst>
                    <a:ext uri="{9D8B030D-6E8A-4147-A177-3AD203B41FA5}">
                      <a16:colId xmlns:a16="http://schemas.microsoft.com/office/drawing/2014/main" val="495727368"/>
                    </a:ext>
                  </a:extLst>
                </a:gridCol>
                <a:gridCol w="449053">
                  <a:extLst>
                    <a:ext uri="{9D8B030D-6E8A-4147-A177-3AD203B41FA5}">
                      <a16:colId xmlns:a16="http://schemas.microsoft.com/office/drawing/2014/main" val="946513389"/>
                    </a:ext>
                  </a:extLst>
                </a:gridCol>
                <a:gridCol w="538358">
                  <a:extLst>
                    <a:ext uri="{9D8B030D-6E8A-4147-A177-3AD203B41FA5}">
                      <a16:colId xmlns:a16="http://schemas.microsoft.com/office/drawing/2014/main" val="1209539657"/>
                    </a:ext>
                  </a:extLst>
                </a:gridCol>
                <a:gridCol w="538992">
                  <a:extLst>
                    <a:ext uri="{9D8B030D-6E8A-4147-A177-3AD203B41FA5}">
                      <a16:colId xmlns:a16="http://schemas.microsoft.com/office/drawing/2014/main" val="1451955919"/>
                    </a:ext>
                  </a:extLst>
                </a:gridCol>
                <a:gridCol w="538358">
                  <a:extLst>
                    <a:ext uri="{9D8B030D-6E8A-4147-A177-3AD203B41FA5}">
                      <a16:colId xmlns:a16="http://schemas.microsoft.com/office/drawing/2014/main" val="39267164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N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Индикатор/непосредственный результат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2018 год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2019 год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2020 год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655087"/>
                  </a:ext>
                </a:extLst>
              </a:tr>
              <a:tr h="639205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Программа "Развитие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900" dirty="0" err="1">
                          <a:effectLst/>
                          <a:latin typeface="+mn-lt"/>
                        </a:rPr>
                        <a:t>Дальнеконстантиновского</a:t>
                      </a:r>
                      <a:r>
                        <a:rPr lang="ru-RU" sz="900" dirty="0">
                          <a:effectLst/>
                          <a:latin typeface="+mn-lt"/>
                        </a:rPr>
                        <a:t> муниципального района"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Мероприятия, направленные на развитие физической культуры и массового спорта;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Мероприятия, направленные на развитие  молодёжной политики;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Мероприятия, направленные на  патриотическое воспитание граждан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82482"/>
                  </a:ext>
                </a:extLst>
              </a:tr>
              <a:tr h="26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Индикаторы: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630734"/>
                  </a:ext>
                </a:extLst>
              </a:tr>
              <a:tr h="271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граждан Дальнеконстантиновского муниципального района, систематически занимающихся физической культурой и спортом, в общей численности населения  района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30,0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32,5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35,0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073263"/>
                  </a:ext>
                </a:extLst>
              </a:tr>
              <a:tr h="157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44,0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46,0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48,0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934869"/>
                  </a:ext>
                </a:extLst>
              </a:tr>
              <a:tr h="2719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молодежи, участвующей в молодежных проектах, предлагаемых федеральными, региональными органами и органами местного самоуправления по работе с молодежью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70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75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80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773409"/>
                  </a:ext>
                </a:extLst>
              </a:tr>
              <a:tr h="2291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Доля  органов местного самоуправления поселений Дальнеконстантиновского муниципального района, в которых проведен анализ деятельности  в сфере физической культуры и спорта, от их общего количества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30999"/>
                  </a:ext>
                </a:extLst>
              </a:tr>
              <a:tr h="2776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5.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75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85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90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686007"/>
                  </a:ext>
                </a:extLst>
              </a:tr>
              <a:tr h="3630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70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546859"/>
                  </a:ext>
                </a:extLst>
              </a:tr>
              <a:tr h="26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Непосредственные результаты: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 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415411"/>
                  </a:ext>
                </a:extLst>
              </a:tr>
              <a:tr h="2776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Число введенных в эксплуатацию спортивных сооружений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 6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037796"/>
                  </a:ext>
                </a:extLst>
              </a:tr>
              <a:tr h="264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2.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Количество муниципальных мероприятий и проектов по работе с молодежью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16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18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20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87480"/>
                  </a:ext>
                </a:extLst>
              </a:tr>
              <a:tr h="341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3.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 Число  аналитических таблиц и мониторингов  состояния  направления  "Физическая культура и спорт" и "Молодежная политика" в  органах местного самоуправления поселений Дальнеконстантиновского муниципального района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ед.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6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8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10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693114"/>
                  </a:ext>
                </a:extLst>
              </a:tr>
              <a:tr h="3324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4.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1400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n-lt"/>
                        </a:rPr>
                        <a:t>1500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2000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554630"/>
                  </a:ext>
                </a:extLst>
              </a:tr>
              <a:tr h="2776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 Чел.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18000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19000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19800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32" marR="36551" marT="36551" marB="601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73662463"/>
                  </a:ext>
                </a:extLst>
              </a:tr>
            </a:tbl>
          </a:graphicData>
        </a:graphic>
      </p:graphicFrame>
      <p:sp>
        <p:nvSpPr>
          <p:cNvPr id="23" name="Овал 22">
            <a:extLst>
              <a:ext uri="{FF2B5EF4-FFF2-40B4-BE49-F238E27FC236}">
                <a16:creationId xmlns:a16="http://schemas.microsoft.com/office/drawing/2014/main" id="{647835CE-310C-4D96-9F44-52BA1D1C7530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41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128101" y="1246759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22636" y="6237312"/>
            <a:ext cx="864096" cy="504056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058822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на 2015-2020 годы»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3070885"/>
            <a:ext cx="1742397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9796" y="2909811"/>
            <a:ext cx="1473997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56736" y="1701548"/>
            <a:ext cx="1046938" cy="103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843917"/>
              </p:ext>
            </p:extLst>
          </p:nvPr>
        </p:nvGraphicFramePr>
        <p:xfrm>
          <a:off x="113508" y="4269917"/>
          <a:ext cx="7077940" cy="2403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60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6604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27405547"/>
                    </a:ext>
                  </a:extLst>
                </a:gridCol>
                <a:gridCol w="819248">
                  <a:extLst>
                    <a:ext uri="{9D8B030D-6E8A-4147-A177-3AD203B41FA5}">
                      <a16:colId xmlns:a16="http://schemas.microsoft.com/office/drawing/2014/main" val="424898335"/>
                    </a:ext>
                  </a:extLst>
                </a:gridCol>
              </a:tblGrid>
              <a:tr h="50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2018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2018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845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 на 2015 – 2020 годы»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56 059,20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132 272,20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236,0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132 024,90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131 813,40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70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сельского хозяйства, пищевой и перерабатывающей промышленности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Дальнеконстантиновского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муниципального района Нижегородской области на 2015 – 2020 годы"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50 370,20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127 147,10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252,4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126 899,80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126 688,30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35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программы"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5 689,00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157627" y="1186054"/>
            <a:ext cx="32294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review-image" descr="http://sdelanounas.ru/i/a/w/aW1nLWZvdGtpLnlhbmRleC5ydS9nZXQvNTgwMy9hbmRyZWkta29yMzIuMy8wXzU4M2ZjX2Y2Yjk4ZTc0X1hMP19faWQ9MTY4NTA=.jpg">
            <a:hlinkClick r:id="rId9" tgtFrame="&quot;_blank&quot;"/>
            <a:extLst>
              <a:ext uri="{FF2B5EF4-FFF2-40B4-BE49-F238E27FC236}">
                <a16:creationId xmlns:a16="http://schemas.microsoft.com/office/drawing/2014/main" id="{5C4B4163-F53D-4280-B247-5A3F57066AAA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1449" y="4850990"/>
            <a:ext cx="1763969" cy="135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CC30D6E-CB1C-4FF2-BCD4-81156C1D24A7}"/>
              </a:ext>
            </a:extLst>
          </p:cNvPr>
          <p:cNvPicPr/>
          <p:nvPr/>
        </p:nvPicPr>
        <p:blipFill rotWithShape="1">
          <a:blip r:embed="rId11"/>
          <a:srcRect l="21544" t="23019" r="18521" b="16287"/>
          <a:stretch/>
        </p:blipFill>
        <p:spPr bwMode="auto">
          <a:xfrm>
            <a:off x="3773907" y="1161720"/>
            <a:ext cx="5181510" cy="31081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027839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2019-2023 годы"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</a:t>
            </a:r>
            <a:r>
              <a:rPr lang="en-US" sz="1600" dirty="0">
                <a:solidFill>
                  <a:schemeClr val="tx1"/>
                </a:solidFill>
              </a:rPr>
              <a:t>1</a:t>
            </a:r>
            <a:r>
              <a:rPr lang="ru-RU" sz="1600" dirty="0">
                <a:solidFill>
                  <a:schemeClr val="tx1"/>
                </a:solidFill>
              </a:rPr>
              <a:t>6.</a:t>
            </a:r>
            <a:r>
              <a:rPr lang="en-US" sz="1600" dirty="0">
                <a:solidFill>
                  <a:schemeClr val="tx1"/>
                </a:solidFill>
              </a:rPr>
              <a:t>10</a:t>
            </a:r>
            <a:r>
              <a:rPr lang="ru-RU" sz="1600" dirty="0">
                <a:solidFill>
                  <a:schemeClr val="tx1"/>
                </a:solidFill>
              </a:rPr>
              <a:t>.2018 года  №1271)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5892059" y="1228710"/>
            <a:ext cx="3096344" cy="1382091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8560" y="128734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18" y="1254470"/>
            <a:ext cx="1581437" cy="13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107504" y="2775864"/>
            <a:ext cx="8856983" cy="34998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B678-4705-43FC-A081-2A4EE5158218}"/>
              </a:ext>
            </a:extLst>
          </p:cNvPr>
          <p:cNvSpPr txBox="1"/>
          <p:nvPr/>
        </p:nvSpPr>
        <p:spPr>
          <a:xfrm>
            <a:off x="5825807" y="1294194"/>
            <a:ext cx="32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C3322211-57FD-4B59-8BBF-157FF9EB28E4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77966D4-E88E-4A34-8928-54D940721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122719"/>
              </p:ext>
            </p:extLst>
          </p:nvPr>
        </p:nvGraphicFramePr>
        <p:xfrm>
          <a:off x="5004047" y="2650664"/>
          <a:ext cx="3752799" cy="23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21D4183D-8BAD-41A1-B88E-46E950F449C2}"/>
              </a:ext>
            </a:extLst>
          </p:cNvPr>
          <p:cNvSpPr/>
          <p:nvPr/>
        </p:nvSpPr>
        <p:spPr>
          <a:xfrm rot="20482684">
            <a:off x="279141" y="1007789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объекты 2019-2021г.г. 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9BE8302-7458-4320-98BF-5917CB53B0B2}"/>
              </a:ext>
            </a:extLst>
          </p:cNvPr>
          <p:cNvSpPr/>
          <p:nvPr/>
        </p:nvSpPr>
        <p:spPr>
          <a:xfrm>
            <a:off x="43723" y="263918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EA9EB697-95A6-47C4-AE7B-11D3A60CE0AC}"/>
              </a:ext>
            </a:extLst>
          </p:cNvPr>
          <p:cNvSpPr/>
          <p:nvPr/>
        </p:nvSpPr>
        <p:spPr>
          <a:xfrm>
            <a:off x="3519890" y="2506067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787305" y="486114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172568" y="4685474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5EC6AE-8E95-4FBE-AD25-ED7AE68FA238}"/>
              </a:ext>
            </a:extLst>
          </p:cNvPr>
          <p:cNvSpPr/>
          <p:nvPr/>
        </p:nvSpPr>
        <p:spPr>
          <a:xfrm rot="20904345">
            <a:off x="6892806" y="4958177"/>
            <a:ext cx="2171407" cy="134222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E7FF45-3136-4BE0-A47D-8B78E8E3CFC3}"/>
              </a:ext>
            </a:extLst>
          </p:cNvPr>
          <p:cNvSpPr txBox="1"/>
          <p:nvPr/>
        </p:nvSpPr>
        <p:spPr>
          <a:xfrm rot="20214801">
            <a:off x="99954" y="2603955"/>
            <a:ext cx="18946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строительство газопроводов в </a:t>
            </a:r>
            <a:r>
              <a:rPr lang="ru-RU" sz="1200" b="1" dirty="0" err="1"/>
              <a:t>д.Чуварлей</a:t>
            </a:r>
            <a:r>
              <a:rPr lang="ru-RU" sz="1200" b="1" dirty="0"/>
              <a:t>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муниципального района, на </a:t>
            </a:r>
            <a:r>
              <a:rPr lang="ru-RU" sz="1200" b="1" dirty="0" err="1"/>
              <a:t>софинансирование</a:t>
            </a:r>
            <a:r>
              <a:rPr lang="ru-RU" sz="1200" b="1" dirty="0"/>
              <a:t> капитальных вложений в объекты газоснабжения в </a:t>
            </a:r>
            <a:r>
              <a:rPr lang="ru-RU" sz="1200" b="1" dirty="0" err="1"/>
              <a:t>д.Бугры</a:t>
            </a:r>
            <a:r>
              <a:rPr lang="ru-RU" sz="1200" b="1" dirty="0"/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F5895E-1784-4C38-B8BF-B3ACDF301A9A}"/>
              </a:ext>
            </a:extLst>
          </p:cNvPr>
          <p:cNvSpPr txBox="1"/>
          <p:nvPr/>
        </p:nvSpPr>
        <p:spPr>
          <a:xfrm rot="19808517">
            <a:off x="5291215" y="5366516"/>
            <a:ext cx="1835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создание и обустройство детской игровой площадки с обустройством зоны отдыха в </a:t>
            </a:r>
            <a:r>
              <a:rPr lang="ru-RU" sz="1200" b="1" dirty="0" err="1"/>
              <a:t>с.Тепелево</a:t>
            </a:r>
            <a:r>
              <a:rPr lang="ru-RU" sz="1200" b="1" dirty="0"/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405A3-FB06-42D0-A5A4-D4F0E0480F77}"/>
              </a:ext>
            </a:extLst>
          </p:cNvPr>
          <p:cNvSpPr txBox="1"/>
          <p:nvPr/>
        </p:nvSpPr>
        <p:spPr>
          <a:xfrm rot="19622032">
            <a:off x="7310341" y="5234491"/>
            <a:ext cx="1717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устройство хоккейной коробки в селе </a:t>
            </a:r>
            <a:r>
              <a:rPr lang="ru-RU" sz="1200" b="1" dirty="0" err="1"/>
              <a:t>Тепелево</a:t>
            </a:r>
            <a:r>
              <a:rPr lang="ru-RU" sz="1200" b="1" dirty="0"/>
              <a:t>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района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BAC0F30-8762-425E-A2B6-7806D79340EC}"/>
              </a:ext>
            </a:extLst>
          </p:cNvPr>
          <p:cNvSpPr txBox="1"/>
          <p:nvPr/>
        </p:nvSpPr>
        <p:spPr>
          <a:xfrm rot="20164950">
            <a:off x="3590575" y="2708425"/>
            <a:ext cx="20733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организационные мероприятия сопутствующие строительству на территории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муниципального района </a:t>
            </a:r>
            <a:r>
              <a:rPr lang="ru-RU" sz="1200" b="1" dirty="0" err="1"/>
              <a:t>ФОКа</a:t>
            </a:r>
            <a:endParaRPr lang="ru-RU" sz="12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B341B-06E7-4439-97F0-39326BA17848}"/>
              </a:ext>
            </a:extLst>
          </p:cNvPr>
          <p:cNvSpPr txBox="1"/>
          <p:nvPr/>
        </p:nvSpPr>
        <p:spPr>
          <a:xfrm rot="20050740">
            <a:off x="949019" y="5570656"/>
            <a:ext cx="1934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строительство, содержание и ремонт автомобильных дорог </a:t>
            </a:r>
            <a:r>
              <a:rPr lang="ru-RU" sz="1200" b="1" dirty="0" err="1"/>
              <a:t>Дальнеконстантиновского</a:t>
            </a:r>
            <a:r>
              <a:rPr lang="ru-RU" sz="1200" b="1" dirty="0"/>
              <a:t> муниципального района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659908">
            <a:off x="3137965" y="4930301"/>
            <a:ext cx="23367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83697" y="3399095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432E57-6021-4FDC-9CA4-DA2F840B31CE}"/>
              </a:ext>
            </a:extLst>
          </p:cNvPr>
          <p:cNvSpPr txBox="1"/>
          <p:nvPr/>
        </p:nvSpPr>
        <p:spPr>
          <a:xfrm rot="20133947">
            <a:off x="1705003" y="3623898"/>
            <a:ext cx="22996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/>
              <a:t>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на участке № 143 северо-восточнее д. Новое Борцово </a:t>
            </a:r>
            <a:r>
              <a:rPr lang="ru-RU" sz="1000" b="1" dirty="0" err="1"/>
              <a:t>Дальнеконстантиновского</a:t>
            </a:r>
            <a:r>
              <a:rPr lang="ru-RU" sz="1000" b="1" dirty="0"/>
              <a:t> района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19934636">
            <a:off x="2345182" y="2671163"/>
            <a:ext cx="792088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20433105">
            <a:off x="66461" y="4614632"/>
            <a:ext cx="1170634" cy="119747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8164988" y="4114767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2019-2023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49303" y="6170900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44966" y="6080839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797381"/>
              </p:ext>
            </p:extLst>
          </p:nvPr>
        </p:nvGraphicFramePr>
        <p:xfrm>
          <a:off x="44966" y="706837"/>
          <a:ext cx="8928992" cy="590852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50570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585534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3884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МП/ПМП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effectLst/>
                        </a:rPr>
                        <a:t> (подпрограммы)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2018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2019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 к 2018 году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2020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Бюджет на 2021 год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14 0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2019-2023 годы"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409 660,27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90 824,89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22,2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92 804,18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76 970,14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171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2 233,70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21 858,00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978,6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59 023,60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23 098,00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660,13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2 011,52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12 561,26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280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"Социальная поддержка граждан при газификации домовладений в Дальнеконстантиновском муниципальном районе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1 500,00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280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753,10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1 260,20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167,3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424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7 694,00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16 911,90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219,8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19 166,80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21 421,80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52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800" dirty="0">
                          <a:effectLst/>
                        </a:rPr>
                        <a:t> муниципальном районе Нижегородской области"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12 127,13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2 392,20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2 951,30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123,4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3 083,10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3 206,40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"Строительство, реконструкция и капитальный ремонт объектов образования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800" dirty="0">
                          <a:effectLst/>
                        </a:rPr>
                        <a:t> муниципального района Нижегородской области"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364 515,70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29 609,20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"Проведение  мероприятий по регулированию  численности безнадзорных животных в  Дальнеконстантиновском муниципальном районе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222,60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142,3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316,80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"Управление программой"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2 070,12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2 461,36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118,9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2 616,46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2 616,46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273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"Устройство хоккейной коробки в селе Тепелево Дальнеконстантиновского района Нижегородской области"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6 183,70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121727"/>
                  </a:ext>
                </a:extLst>
              </a:tr>
              <a:tr h="404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Г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«Ремонт жилья детям-сиротам»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93,9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75,90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427987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Строительство Физкультурно-оздоровительного комплекса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1 695,72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4 000,00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235,9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5 000,00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424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Ж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2018-2022 годы""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6 405,30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  <a:tr h="414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"Обеспечение жильем отдельных категорий граждан" в рамках ГП " Развитие жилищного строительства и государственная поддержка граждан по обеспечению жильем на территории Нижегородской области ""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779,40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430186"/>
                  </a:ext>
                </a:extLst>
              </a:tr>
              <a:tr h="287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Подпрограмма "Строительство, реконструкция и капитальный ремонт учреждений культуры </a:t>
                      </a:r>
                      <a:r>
                        <a:rPr lang="ru-RU" sz="80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800" dirty="0">
                          <a:effectLst/>
                        </a:rPr>
                        <a:t> муниципального района Нижегородской области "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18 628,43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427891"/>
                  </a:ext>
                </a:extLst>
              </a:tr>
              <a:tr h="13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 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 и обустройство зон отдыха, спортивных и детских игровых площадок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3 252,00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0,00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153679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65259" y="6513312"/>
            <a:ext cx="864096" cy="308429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2019-2023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CE41654C-3641-4262-A194-C9CE9AE33F55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82F0833-D132-4838-9742-BBD8389C9410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0B06B455-03A3-4C5B-A115-2FF17AA437E0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id="{DAF05912-FA1D-4865-8C27-96AB70E95D74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шеврон 38">
            <a:extLst>
              <a:ext uri="{FF2B5EF4-FFF2-40B4-BE49-F238E27FC236}">
                <a16:creationId xmlns:a16="http://schemas.microsoft.com/office/drawing/2014/main" id="{2D011757-C1D2-4C21-8732-3625B8F91AD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: шеврон 42">
            <a:extLst>
              <a:ext uri="{FF2B5EF4-FFF2-40B4-BE49-F238E27FC236}">
                <a16:creationId xmlns:a16="http://schemas.microsoft.com/office/drawing/2014/main" id="{6485C4EA-2657-4526-B107-18E90F81FAC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: шеврон 43">
            <a:extLst>
              <a:ext uri="{FF2B5EF4-FFF2-40B4-BE49-F238E27FC236}">
                <a16:creationId xmlns:a16="http://schemas.microsoft.com/office/drawing/2014/main" id="{61EA5D7C-C067-4844-B259-C76CA26AA486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: шеврон 44">
            <a:extLst>
              <a:ext uri="{FF2B5EF4-FFF2-40B4-BE49-F238E27FC236}">
                <a16:creationId xmlns:a16="http://schemas.microsoft.com/office/drawing/2014/main" id="{74FAB9EB-36E3-47BD-BA55-A7AB6987169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72A000-FC3D-4F5A-ACA6-54D55E513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873281"/>
              </p:ext>
            </p:extLst>
          </p:nvPr>
        </p:nvGraphicFramePr>
        <p:xfrm>
          <a:off x="179512" y="899396"/>
          <a:ext cx="8856984" cy="500501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110130040"/>
                    </a:ext>
                  </a:extLst>
                </a:gridCol>
                <a:gridCol w="6073716">
                  <a:extLst>
                    <a:ext uri="{9D8B030D-6E8A-4147-A177-3AD203B41FA5}">
                      <a16:colId xmlns:a16="http://schemas.microsoft.com/office/drawing/2014/main" val="414122182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27205559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147639725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428578395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071707550"/>
                    </a:ext>
                  </a:extLst>
                </a:gridCol>
              </a:tblGrid>
              <a:tr h="5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№ 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Индикатор/непосредственный результат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err="1">
                          <a:effectLst/>
                        </a:rPr>
                        <a:t>Ед</a:t>
                      </a:r>
                      <a:endParaRPr lang="ru-RU" sz="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изм.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2019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2020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2021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48092"/>
                  </a:ext>
                </a:extLst>
              </a:tr>
              <a:tr h="10561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«Газификация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322128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вновь построенных газопроводов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739292"/>
                  </a:ext>
                </a:extLst>
              </a:tr>
              <a:tr h="186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«Переселение граждан из аварийного жилищного фонда на территории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460230"/>
                  </a:ext>
                </a:extLst>
              </a:tr>
              <a:tr h="51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Число переселенных жителей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577605"/>
                  </a:ext>
                </a:extLst>
              </a:tr>
              <a:tr h="51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снесенных аварийных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85923"/>
                  </a:ext>
                </a:extLst>
              </a:tr>
              <a:tr h="1592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«Социальная поддержка граждан при газификации домовладений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054587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граждан, получивших социальную выплату на газификацию домовладений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307181"/>
                  </a:ext>
                </a:extLst>
              </a:tr>
              <a:tr h="13244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91127"/>
                  </a:ext>
                </a:extLst>
              </a:tr>
              <a:tr h="93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семей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949297"/>
                  </a:ext>
                </a:extLst>
              </a:tr>
              <a:tr h="2934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3323058"/>
                  </a:ext>
                </a:extLst>
              </a:tr>
              <a:tr h="1861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72496"/>
                  </a:ext>
                </a:extLst>
              </a:tr>
              <a:tr h="293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3628"/>
                  </a:ext>
                </a:extLst>
              </a:tr>
              <a:tr h="320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зем. участков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958893"/>
                  </a:ext>
                </a:extLst>
              </a:tr>
              <a:tr h="18611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«Строительство, содержание и ремонт автомобильных дорог на территории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582653"/>
                  </a:ext>
                </a:extLst>
              </a:tr>
              <a:tr h="132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662600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Процент расчищенных автомобильных дорог в зимнее время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5294231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Процент поставленных на кадастровый учет автомобильных дорог – 100%.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509537"/>
                  </a:ext>
                </a:extLst>
              </a:tr>
              <a:tr h="18611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«Строительство, реконструкция и капитальный ремонт объектов образования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731857"/>
                  </a:ext>
                </a:extLst>
              </a:tr>
              <a:tr h="105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мест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387339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подготовленных проектов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605587"/>
                  </a:ext>
                </a:extLst>
              </a:tr>
              <a:tr h="1861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«Проведение мероприятий по регулированию численности безнадзорных животных в Дальнеконстантиновском муниципальном районе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064063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Уменьшение числа безнадзорных животных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голов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701258"/>
                  </a:ext>
                </a:extLst>
              </a:tr>
              <a:tr h="519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«Управление программой»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169285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выполненных мероприятий и показателей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04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</a:t>
            </a:r>
            <a:r>
              <a:rPr lang="ru-RU" sz="2000" b="1">
                <a:solidFill>
                  <a:schemeClr val="tx1"/>
                </a:solidFill>
              </a:rPr>
              <a:t>на 2019-2023 </a:t>
            </a:r>
            <a:r>
              <a:rPr lang="ru-RU" sz="2000" b="1" dirty="0">
                <a:solidFill>
                  <a:schemeClr val="tx1"/>
                </a:solidFill>
              </a:rPr>
              <a:t>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CE41654C-3641-4262-A194-C9CE9AE33F55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82F0833-D132-4838-9742-BBD8389C9410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0B06B455-03A3-4C5B-A115-2FF17AA437E0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id="{DAF05912-FA1D-4865-8C27-96AB70E95D74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шеврон 38">
            <a:extLst>
              <a:ext uri="{FF2B5EF4-FFF2-40B4-BE49-F238E27FC236}">
                <a16:creationId xmlns:a16="http://schemas.microsoft.com/office/drawing/2014/main" id="{2D011757-C1D2-4C21-8732-3625B8F91AD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: шеврон 42">
            <a:extLst>
              <a:ext uri="{FF2B5EF4-FFF2-40B4-BE49-F238E27FC236}">
                <a16:creationId xmlns:a16="http://schemas.microsoft.com/office/drawing/2014/main" id="{6485C4EA-2657-4526-B107-18E90F81FAC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: шеврон 43">
            <a:extLst>
              <a:ext uri="{FF2B5EF4-FFF2-40B4-BE49-F238E27FC236}">
                <a16:creationId xmlns:a16="http://schemas.microsoft.com/office/drawing/2014/main" id="{61EA5D7C-C067-4844-B259-C76CA26AA486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: шеврон 44">
            <a:extLst>
              <a:ext uri="{FF2B5EF4-FFF2-40B4-BE49-F238E27FC236}">
                <a16:creationId xmlns:a16="http://schemas.microsoft.com/office/drawing/2014/main" id="{74FAB9EB-36E3-47BD-BA55-A7AB6987169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72A000-FC3D-4F5A-ACA6-54D55E513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606401"/>
              </p:ext>
            </p:extLst>
          </p:nvPr>
        </p:nvGraphicFramePr>
        <p:xfrm>
          <a:off x="179512" y="899396"/>
          <a:ext cx="8856984" cy="376606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110130040"/>
                    </a:ext>
                  </a:extLst>
                </a:gridCol>
                <a:gridCol w="6001708">
                  <a:extLst>
                    <a:ext uri="{9D8B030D-6E8A-4147-A177-3AD203B41FA5}">
                      <a16:colId xmlns:a16="http://schemas.microsoft.com/office/drawing/2014/main" val="414122182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27205559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1476397251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4285783959"/>
                    </a:ext>
                  </a:extLst>
                </a:gridCol>
                <a:gridCol w="623809">
                  <a:extLst>
                    <a:ext uri="{9D8B030D-6E8A-4147-A177-3AD203B41FA5}">
                      <a16:colId xmlns:a16="http://schemas.microsoft.com/office/drawing/2014/main" val="2071707550"/>
                    </a:ext>
                  </a:extLst>
                </a:gridCol>
              </a:tblGrid>
              <a:tr h="5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№ п/п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Индикатор/непосредственный результат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изм.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2019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2020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2021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48092"/>
                  </a:ext>
                </a:extLst>
              </a:tr>
              <a:tr h="2397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679727"/>
                  </a:ext>
                </a:extLst>
              </a:tr>
              <a:tr h="132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жилое помещение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457302"/>
                  </a:ext>
                </a:extLst>
              </a:tr>
              <a:tr h="519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«Ремонт жилья детям-сиротам»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669793"/>
                  </a:ext>
                </a:extLst>
              </a:tr>
              <a:tr h="132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отремонтированных жилых помещений, закрепленных за детьми-сиротами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жилое помещение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302362"/>
                  </a:ext>
                </a:extLst>
              </a:tr>
              <a:tr h="78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«Развитие системы водоснабжения и водоотведения»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443234"/>
                  </a:ext>
                </a:extLst>
              </a:tr>
              <a:tr h="5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Выполнен ремонт системы водоснабжения и водоотведения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483424"/>
                  </a:ext>
                </a:extLst>
              </a:tr>
              <a:tr h="10561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 физкультурно-оздоровительного комплекса»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099631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выполнения организационных мероприятий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016311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выполнения строительства коммунальной инфраструктуры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71938"/>
                  </a:ext>
                </a:extLst>
              </a:tr>
              <a:tr h="23978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2018-2022 годы»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422003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благоустроенных дворовых территорий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098246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благоустроенных общественных пространств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552004"/>
                  </a:ext>
                </a:extLst>
              </a:tr>
              <a:tr h="2129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68420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обеспеченных жильем ветеранов ВОВ (инвалидов)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971811"/>
                  </a:ext>
                </a:extLst>
              </a:tr>
              <a:tr h="1861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«Строительство, реконструкция и капитальный ремонт учреждений культуры Дальнеконстантиновского муниципального района Нижегородской области»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553347"/>
                  </a:ext>
                </a:extLst>
              </a:tr>
              <a:tr h="51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Число объектов культуры, введенных в эксплуатацию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677214"/>
                  </a:ext>
                </a:extLst>
              </a:tr>
              <a:tr h="1861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599065"/>
                  </a:ext>
                </a:extLst>
              </a:tr>
              <a:tr h="78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благоустроенных придомовых территорий многоквартирных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территория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6" marR="82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167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7816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16632"/>
            <a:ext cx="8587536" cy="1320152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br>
              <a:rPr lang="ru-RU" sz="2400" b="1" dirty="0"/>
            </a:br>
            <a:r>
              <a:rPr lang="ru-RU" sz="1800" b="1" dirty="0"/>
              <a:t>МП «</a:t>
            </a:r>
            <a:r>
              <a:rPr lang="ru-RU" sz="2000" b="1" dirty="0"/>
              <a:t>Управление муниципальными </a:t>
            </a:r>
            <a:br>
              <a:rPr lang="ru-RU" sz="2000" b="1" dirty="0"/>
            </a:br>
            <a:r>
              <a:rPr lang="ru-RU" sz="2000" b="1" dirty="0"/>
              <a:t>финансами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района» </a:t>
            </a:r>
            <a:r>
              <a:rPr lang="ru-RU" sz="1600" dirty="0"/>
              <a:t>(утверждена постановлением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Нижегородской области от 26.09.2014 года  №1150)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93186" y="5805262"/>
            <a:ext cx="4016138" cy="943679"/>
          </a:xfrm>
          <a:prstGeom prst="roundRect">
            <a:avLst/>
          </a:prstGeom>
          <a:solidFill>
            <a:srgbClr val="FF9999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95966"/>
            <a:ext cx="1008112" cy="7265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CEFC0C-482D-4297-A109-3B7094339705}"/>
              </a:ext>
            </a:extLst>
          </p:cNvPr>
          <p:cNvSpPr/>
          <p:nvPr/>
        </p:nvSpPr>
        <p:spPr>
          <a:xfrm>
            <a:off x="42538" y="2506121"/>
            <a:ext cx="14770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u="sng" dirty="0"/>
              <a:t>Индикаторы МП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F3356F6-5227-4D97-A324-9B6645D27736}"/>
              </a:ext>
            </a:extLst>
          </p:cNvPr>
          <p:cNvSpPr/>
          <p:nvPr/>
        </p:nvSpPr>
        <p:spPr>
          <a:xfrm>
            <a:off x="6894196" y="1509932"/>
            <a:ext cx="201686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u="sng" dirty="0"/>
              <a:t>Расходы по МП, </a:t>
            </a:r>
            <a:r>
              <a:rPr lang="ru-RU" sz="1000" b="1" u="sng" dirty="0" err="1"/>
              <a:t>тыс.руб</a:t>
            </a:r>
            <a:r>
              <a:rPr lang="ru-RU" sz="1000" b="1" u="sng" dirty="0"/>
              <a:t>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34B6BF2-3995-46C0-8ECB-7D19B9A55FBD}"/>
              </a:ext>
            </a:extLst>
          </p:cNvPr>
          <p:cNvSpPr/>
          <p:nvPr/>
        </p:nvSpPr>
        <p:spPr>
          <a:xfrm>
            <a:off x="42538" y="1629854"/>
            <a:ext cx="44442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/>
              <a:t>Цели муниципальной программы </a:t>
            </a:r>
            <a:r>
              <a:rPr lang="ru-RU" sz="1100" dirty="0"/>
              <a:t>– Обеспечение сбалансированности и устойчивости бюджета </a:t>
            </a:r>
            <a:r>
              <a:rPr lang="ru-RU" sz="1100" dirty="0" err="1"/>
              <a:t>Дальнеконстантиновского</a:t>
            </a:r>
            <a:r>
              <a:rPr lang="ru-RU" sz="1100" dirty="0"/>
              <a:t> муниципального района, повышение эффективности и качества управления муниципальными финансами </a:t>
            </a:r>
            <a:r>
              <a:rPr lang="ru-RU" sz="1100" dirty="0" err="1"/>
              <a:t>Дальнеконстантиновского</a:t>
            </a:r>
            <a:r>
              <a:rPr lang="ru-RU" sz="1100" dirty="0"/>
              <a:t> муниципального района.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3B315CC-FA5E-470B-A95A-B74F9983BD58}"/>
              </a:ext>
            </a:extLst>
          </p:cNvPr>
          <p:cNvPicPr/>
          <p:nvPr/>
        </p:nvPicPr>
        <p:blipFill rotWithShape="1">
          <a:blip r:embed="rId3" cstate="print"/>
          <a:srcRect l="14111" t="23650" r="57509" b="57911"/>
          <a:stretch/>
        </p:blipFill>
        <p:spPr bwMode="auto">
          <a:xfrm>
            <a:off x="971600" y="5877272"/>
            <a:ext cx="2168541" cy="830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1EE7182-BA6A-4C62-8912-2AAA7CAE6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26410"/>
              </p:ext>
            </p:extLst>
          </p:nvPr>
        </p:nvGraphicFramePr>
        <p:xfrm>
          <a:off x="82130" y="2518530"/>
          <a:ext cx="3934815" cy="330486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9390">
                  <a:extLst>
                    <a:ext uri="{9D8B030D-6E8A-4147-A177-3AD203B41FA5}">
                      <a16:colId xmlns:a16="http://schemas.microsoft.com/office/drawing/2014/main" val="3427630039"/>
                    </a:ext>
                  </a:extLst>
                </a:gridCol>
                <a:gridCol w="1889523">
                  <a:extLst>
                    <a:ext uri="{9D8B030D-6E8A-4147-A177-3AD203B41FA5}">
                      <a16:colId xmlns:a16="http://schemas.microsoft.com/office/drawing/2014/main" val="456205057"/>
                    </a:ext>
                  </a:extLst>
                </a:gridCol>
                <a:gridCol w="432670">
                  <a:extLst>
                    <a:ext uri="{9D8B030D-6E8A-4147-A177-3AD203B41FA5}">
                      <a16:colId xmlns:a16="http://schemas.microsoft.com/office/drawing/2014/main" val="1203797801"/>
                    </a:ext>
                  </a:extLst>
                </a:gridCol>
                <a:gridCol w="493344">
                  <a:extLst>
                    <a:ext uri="{9D8B030D-6E8A-4147-A177-3AD203B41FA5}">
                      <a16:colId xmlns:a16="http://schemas.microsoft.com/office/drawing/2014/main" val="1464015319"/>
                    </a:ext>
                  </a:extLst>
                </a:gridCol>
                <a:gridCol w="474944">
                  <a:extLst>
                    <a:ext uri="{9D8B030D-6E8A-4147-A177-3AD203B41FA5}">
                      <a16:colId xmlns:a16="http://schemas.microsoft.com/office/drawing/2014/main" val="592643805"/>
                    </a:ext>
                  </a:extLst>
                </a:gridCol>
                <a:gridCol w="474944">
                  <a:extLst>
                    <a:ext uri="{9D8B030D-6E8A-4147-A177-3AD203B41FA5}">
                      <a16:colId xmlns:a16="http://schemas.microsoft.com/office/drawing/2014/main" val="1034931818"/>
                    </a:ext>
                  </a:extLst>
                </a:gridCol>
              </a:tblGrid>
              <a:tr h="4432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Наименование индикатора / непосредственного результата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Ед.измерения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Значение индикатора (непосредственного результата)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283460"/>
                  </a:ext>
                </a:extLst>
              </a:tr>
              <a:tr h="44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2018 г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2019 г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2020 г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637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Доходы консолидированного бюджета </a:t>
                      </a:r>
                      <a:r>
                        <a:rPr lang="ru-RU" sz="75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750" dirty="0">
                          <a:effectLst/>
                        </a:rPr>
                        <a:t> муниципального района на душу населения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020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Доля расходов консолидированного бюджета </a:t>
                      </a:r>
                      <a:r>
                        <a:rPr lang="ru-RU" sz="750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750" dirty="0">
                          <a:effectLst/>
                        </a:rPr>
                        <a:t> муниципального района, формируемых в рамках муниципальных программ в общем объеме расходов консолидированного бюджета (без учета субвенций из областного бюджета)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498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Удельный вес муниципального долга по отношению к доходам районного бюджета без учета безвозмездных поступлений из других бюджетов бюджетной системы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&lt;50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&lt;50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&lt;50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08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</a:rPr>
                        <a:t>Повышение уровня качества управления муниципальными финансами по результатам оценки, проводимой Министерством финансов Нижегородской области, при условии ее проведения</a:t>
                      </a:r>
                      <a:endParaRPr lang="ru-RU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баллы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30926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8B57CCB-10C8-4F0D-811B-2FD988D77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881508"/>
              </p:ext>
            </p:extLst>
          </p:nvPr>
        </p:nvGraphicFramePr>
        <p:xfrm>
          <a:off x="4071660" y="2506121"/>
          <a:ext cx="5044926" cy="413801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81813">
                  <a:extLst>
                    <a:ext uri="{9D8B030D-6E8A-4147-A177-3AD203B41FA5}">
                      <a16:colId xmlns:a16="http://schemas.microsoft.com/office/drawing/2014/main" val="4039138381"/>
                    </a:ext>
                  </a:extLst>
                </a:gridCol>
                <a:gridCol w="1332318">
                  <a:extLst>
                    <a:ext uri="{9D8B030D-6E8A-4147-A177-3AD203B41FA5}">
                      <a16:colId xmlns:a16="http://schemas.microsoft.com/office/drawing/2014/main" val="259247191"/>
                    </a:ext>
                  </a:extLst>
                </a:gridCol>
                <a:gridCol w="745549">
                  <a:extLst>
                    <a:ext uri="{9D8B030D-6E8A-4147-A177-3AD203B41FA5}">
                      <a16:colId xmlns:a16="http://schemas.microsoft.com/office/drawing/2014/main" val="340767756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9036254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19358664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200336534"/>
                    </a:ext>
                  </a:extLst>
                </a:gridCol>
                <a:gridCol w="713038">
                  <a:extLst>
                    <a:ext uri="{9D8B030D-6E8A-4147-A177-3AD203B41FA5}">
                      <a16:colId xmlns:a16="http://schemas.microsoft.com/office/drawing/2014/main" val="2735240379"/>
                    </a:ext>
                  </a:extLst>
                </a:gridCol>
              </a:tblGrid>
              <a:tr h="641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муниципальной программы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пмп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2018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2019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% К 2018 году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368483"/>
                  </a:ext>
                </a:extLst>
              </a:tr>
              <a:tr h="685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17 0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Всего по МП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46 975,15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56 619,09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120,5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54 345,87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50 414,42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669344"/>
                  </a:ext>
                </a:extLst>
              </a:tr>
              <a:tr h="1732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17 1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"Организация и совершенствование бюджетного процесса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39 928,22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49 357,29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123,6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46 844,46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42 913,01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060255"/>
                  </a:ext>
                </a:extLst>
              </a:tr>
              <a:tr h="10782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17 3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 "Обеспечение реализации муниципальной программы"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7 028,93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7 261,80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103,3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7 501,41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7 501,41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558986"/>
                  </a:ext>
                </a:extLst>
              </a:tr>
            </a:tbl>
          </a:graphicData>
        </a:graphic>
      </p:graphicFrame>
      <p:graphicFrame>
        <p:nvGraphicFramePr>
          <p:cNvPr id="15" name="Объект 11">
            <a:extLst>
              <a:ext uri="{FF2B5EF4-FFF2-40B4-BE49-F238E27FC236}">
                <a16:creationId xmlns:a16="http://schemas.microsoft.com/office/drawing/2014/main" id="{46AC9D85-56B9-4875-A90D-CA2A84A810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80981"/>
              </p:ext>
            </p:extLst>
          </p:nvPr>
        </p:nvGraphicFramePr>
        <p:xfrm>
          <a:off x="4016945" y="1201593"/>
          <a:ext cx="3905484" cy="138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Овал 17">
            <a:extLst>
              <a:ext uri="{FF2B5EF4-FFF2-40B4-BE49-F238E27FC236}">
                <a16:creationId xmlns:a16="http://schemas.microsoft.com/office/drawing/2014/main" id="{036BBD05-BA44-4F67-A200-1E69607DA6C6}"/>
              </a:ext>
            </a:extLst>
          </p:cNvPr>
          <p:cNvSpPr/>
          <p:nvPr/>
        </p:nvSpPr>
        <p:spPr>
          <a:xfrm>
            <a:off x="8046969" y="6212089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154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91442"/>
            <a:ext cx="8856984" cy="1080120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</a:t>
            </a:r>
            <a:r>
              <a:rPr lang="ru-RU" sz="1800" b="1" dirty="0"/>
              <a:t>Управление муниципальной собственностью </a:t>
            </a:r>
            <a:r>
              <a:rPr lang="ru-RU" sz="1800" b="1" dirty="0" err="1"/>
              <a:t>Дальнеконстантиновского</a:t>
            </a:r>
            <a:r>
              <a:rPr lang="ru-RU" sz="1800" b="1" dirty="0"/>
              <a:t> муниципального района Нижегородской области на 2015-2020 годы » </a:t>
            </a:r>
            <a:r>
              <a:rPr lang="ru-RU" sz="1800" dirty="0"/>
              <a:t>(утверждена постановлением администрации </a:t>
            </a:r>
            <a:r>
              <a:rPr lang="ru-RU" sz="1800" dirty="0" err="1"/>
              <a:t>Дальнеконстантиновского</a:t>
            </a:r>
            <a:r>
              <a:rPr lang="ru-RU" sz="1800" dirty="0"/>
              <a:t> муниципального района Нижегородской области от 25.09.2014 </a:t>
            </a:r>
            <a:r>
              <a:rPr lang="ru-RU" sz="1400" dirty="0"/>
              <a:t>года  №1148)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51520" y="1275318"/>
            <a:ext cx="3312368" cy="22322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739383" y="1233919"/>
            <a:ext cx="5284202" cy="2843153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135624" y="3734920"/>
            <a:ext cx="3723083" cy="268029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1233919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/>
              <a:t>Цель МП </a:t>
            </a:r>
            <a:r>
              <a:rPr lang="ru-RU" sz="1400" dirty="0"/>
              <a:t>–  повышение эффективности управления муниципальным имуществом и земельными ресурсами </a:t>
            </a:r>
            <a:r>
              <a:rPr lang="ru-RU" sz="1400" dirty="0" err="1"/>
              <a:t>Дальнеконстантиновского</a:t>
            </a:r>
            <a:r>
              <a:rPr lang="ru-RU" sz="1400" dirty="0"/>
              <a:t> муниципального района Нижегородской области на основе современных принципов и методов управления, а также оптимизация состава муниципальной собственности и увеличение поступлений в бюджет от управления и распоряжения муниципальным имуществом и землей.</a:t>
            </a: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57199" y="6275713"/>
            <a:ext cx="248463" cy="216024"/>
          </a:xfrm>
        </p:spPr>
        <p:txBody>
          <a:bodyPr>
            <a:normAutofit fontScale="32500" lnSpcReduction="20000"/>
          </a:bodyPr>
          <a:lstStyle/>
          <a:p>
            <a:endParaRPr lang="ru-RU" b="1" i="1" dirty="0"/>
          </a:p>
          <a:p>
            <a:pPr marL="0" indent="0">
              <a:buNone/>
            </a:pPr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5576" y="4869159"/>
            <a:ext cx="1296144" cy="16225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894569" y="6275712"/>
            <a:ext cx="891716" cy="465655"/>
          </a:xfrm>
          <a:prstGeom prst="ellipse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896" y="4241288"/>
            <a:ext cx="1817520" cy="18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 descr="https://go2.imgsmail.ru/imgpreview?key=4ed88a35f76c9c63&amp;mb=imgdb_preview_1945">
            <a:extLst>
              <a:ext uri="{FF2B5EF4-FFF2-40B4-BE49-F238E27FC236}">
                <a16:creationId xmlns:a16="http://schemas.microsoft.com/office/drawing/2014/main" id="{A9E1935C-1F94-46AA-ACE0-FF899F235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66" y="5178910"/>
            <a:ext cx="2030489" cy="1622578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D29500-F78A-414C-93AF-7E560AB29135}"/>
              </a:ext>
            </a:extLst>
          </p:cNvPr>
          <p:cNvSpPr txBox="1"/>
          <p:nvPr/>
        </p:nvSpPr>
        <p:spPr>
          <a:xfrm>
            <a:off x="2363851" y="4194674"/>
            <a:ext cx="3420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Расходы на реализацию программы:</a:t>
            </a:r>
          </a:p>
          <a:p>
            <a:pPr algn="ctr"/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5993B0A-DEC5-4336-8E9C-F824FB0F1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291224"/>
              </p:ext>
            </p:extLst>
          </p:nvPr>
        </p:nvGraphicFramePr>
        <p:xfrm>
          <a:off x="4210372" y="1642148"/>
          <a:ext cx="4610100" cy="245516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3550062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5336565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3099926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976343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sng" strike="noStrike" dirty="0">
                          <a:effectLst/>
                        </a:rPr>
                        <a:t>Наименование индикаторов      </a:t>
                      </a:r>
                      <a:endParaRPr lang="ru-RU" sz="14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 2019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  2020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 2021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00581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оформленных в муниципальную собственность Дальнеконстантиновского муниципального района (%)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82977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земель сельскохозяйственного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назначения, сформированных в счет невостребованных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земельных  долей невостребованных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 оформленных  в   собственность поселений Дальнеконстантиновского муниципального  района (%)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227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 новых источников пополнения доходов от распоряжения имущественно - земельным комплексом района, в структуре доходов (%)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71597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 муниципальных  услуг, предоставляемых   в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электронном виде (штук)             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511231"/>
                  </a:ext>
                </a:extLst>
              </a:tr>
            </a:tbl>
          </a:graphicData>
        </a:graphic>
      </p:graphicFrame>
      <p:graphicFrame>
        <p:nvGraphicFramePr>
          <p:cNvPr id="15" name="Объект 11">
            <a:extLst>
              <a:ext uri="{FF2B5EF4-FFF2-40B4-BE49-F238E27FC236}">
                <a16:creationId xmlns:a16="http://schemas.microsoft.com/office/drawing/2014/main" id="{D4F0F5B7-95FD-45AE-9049-6456BB199D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063938"/>
              </p:ext>
            </p:extLst>
          </p:nvPr>
        </p:nvGraphicFramePr>
        <p:xfrm>
          <a:off x="2238802" y="4479020"/>
          <a:ext cx="3752799" cy="18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87571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Непрограммные расходы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6F797A65-A452-4F12-B588-62328EE1B3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351635"/>
              </p:ext>
            </p:extLst>
          </p:nvPr>
        </p:nvGraphicFramePr>
        <p:xfrm>
          <a:off x="251519" y="2492896"/>
          <a:ext cx="8640960" cy="428273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122395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958929">
                  <a:extLst>
                    <a:ext uri="{9D8B030D-6E8A-4147-A177-3AD203B41FA5}">
                      <a16:colId xmlns:a16="http://schemas.microsoft.com/office/drawing/2014/main" val="3064849079"/>
                    </a:ext>
                  </a:extLst>
                </a:gridCol>
                <a:gridCol w="811402">
                  <a:extLst>
                    <a:ext uri="{9D8B030D-6E8A-4147-A177-3AD203B41FA5}">
                      <a16:colId xmlns:a16="http://schemas.microsoft.com/office/drawing/2014/main" val="261760640"/>
                    </a:ext>
                  </a:extLst>
                </a:gridCol>
                <a:gridCol w="748234">
                  <a:extLst>
                    <a:ext uri="{9D8B030D-6E8A-4147-A177-3AD203B41FA5}">
                      <a16:colId xmlns:a16="http://schemas.microsoft.com/office/drawing/2014/main" val="2042622942"/>
                    </a:ext>
                  </a:extLst>
                </a:gridCol>
              </a:tblGrid>
              <a:tr h="1536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</a:rPr>
                        <a:t>Сумма, тыс. руб.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1152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889712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</a:rPr>
                        <a:t>Непрограммные расходы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effectLst/>
                        </a:rPr>
                        <a:t>33 771,94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34 302,23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34 302,63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Расходы на обеспечение функций   органов местного самоуправления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7 410,29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7 418,06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7 418,06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Председатель контрольно-счетной инспекции </a:t>
                      </a:r>
                      <a:r>
                        <a:rPr lang="ru-RU" sz="1050" u="none" strike="noStrike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50" u="none" strike="noStrike" dirty="0">
                          <a:effectLst/>
                        </a:rPr>
                        <a:t> муниципального района Нижегородской области и его заместители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989,93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1 033,08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1 033,08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Прочие выплаты по обязательствам муниципального образования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047581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Расходы на обеспечение деятельности муниципальных учреждений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21 282,11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21 650,37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21 650,27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Расходы на оказание частичной финансовой поддержки районных (городских) средств массовой информации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489,01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489,01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489,01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Мероприятия в области социальной политики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494,30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494,30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494,30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22245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Денежная выплата гражданам, имеющим звание "Почетный гражданин Дальнеконстантиновского муниципального района"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Расходы на оплату путевки в санаторий лицам, удостоенным почетного звания «Почетный гражданин </a:t>
                      </a:r>
                      <a:r>
                        <a:rPr lang="ru-RU" sz="1050" u="none" strike="noStrike" dirty="0" err="1">
                          <a:effectLst/>
                        </a:rPr>
                        <a:t>Дальнеконстантиновского</a:t>
                      </a:r>
                      <a:r>
                        <a:rPr lang="ru-RU" sz="1050" u="none" strike="noStrike" dirty="0">
                          <a:effectLst/>
                        </a:rPr>
                        <a:t> муниципального района»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070304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2 538,60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2 649,41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2 649,41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691054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Софинансирование расходов на обеспечение доступа к системе электронного документооборота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122,20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122,20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122,20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300637"/>
                  </a:ext>
                </a:extLst>
              </a:tr>
              <a:tr h="8064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Расходы на реализацию переданных исполнительно-распорядительным органам муниципальных образований Нижегородской области государственных полномочий по составлению (изменению. дополнению) списков кандидатов в присяжные заседатели федеральных судов общей юрисдикции в Российской Федерации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9,80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484596"/>
                  </a:ext>
                </a:extLst>
              </a:tr>
            </a:tbl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AB8D1C35-232E-435E-95B7-071BB652392C}"/>
              </a:ext>
            </a:extLst>
          </p:cNvPr>
          <p:cNvSpPr/>
          <p:nvPr/>
        </p:nvSpPr>
        <p:spPr>
          <a:xfrm>
            <a:off x="8172400" y="6525343"/>
            <a:ext cx="720080" cy="261361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918FC1B1-6DEF-4573-89F5-41EC2B184E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306854"/>
              </p:ext>
            </p:extLst>
          </p:nvPr>
        </p:nvGraphicFramePr>
        <p:xfrm>
          <a:off x="107504" y="609619"/>
          <a:ext cx="554461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D5ADD3D9-A40A-4295-ABA2-41B70279AF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965636"/>
              </p:ext>
            </p:extLst>
          </p:nvPr>
        </p:nvGraphicFramePr>
        <p:xfrm>
          <a:off x="5724128" y="620688"/>
          <a:ext cx="297599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2020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724851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68" y="116632"/>
            <a:ext cx="8794520" cy="504056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расходов, </a:t>
            </a:r>
            <a:r>
              <a:rPr lang="ru-RU" sz="1200" i="1" dirty="0" err="1"/>
              <a:t>тыс.руб</a:t>
            </a:r>
            <a:r>
              <a:rPr lang="ru-RU" sz="1200" i="1" dirty="0"/>
              <a:t>.</a:t>
            </a:r>
            <a:endParaRPr lang="ru-RU" sz="2800" b="1" i="1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84444D0-2C64-4CB5-8BD8-845E1CFC8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904272"/>
              </p:ext>
            </p:extLst>
          </p:nvPr>
        </p:nvGraphicFramePr>
        <p:xfrm>
          <a:off x="107505" y="692697"/>
          <a:ext cx="8928992" cy="589053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0041">
                  <a:extLst>
                    <a:ext uri="{9D8B030D-6E8A-4147-A177-3AD203B41FA5}">
                      <a16:colId xmlns:a16="http://schemas.microsoft.com/office/drawing/2014/main" val="2535770067"/>
                    </a:ext>
                  </a:extLst>
                </a:gridCol>
                <a:gridCol w="371158">
                  <a:extLst>
                    <a:ext uri="{9D8B030D-6E8A-4147-A177-3AD203B41FA5}">
                      <a16:colId xmlns:a16="http://schemas.microsoft.com/office/drawing/2014/main" val="64439773"/>
                    </a:ext>
                  </a:extLst>
                </a:gridCol>
                <a:gridCol w="3827312">
                  <a:extLst>
                    <a:ext uri="{9D8B030D-6E8A-4147-A177-3AD203B41FA5}">
                      <a16:colId xmlns:a16="http://schemas.microsoft.com/office/drawing/2014/main" val="2323598438"/>
                    </a:ext>
                  </a:extLst>
                </a:gridCol>
                <a:gridCol w="972107">
                  <a:extLst>
                    <a:ext uri="{9D8B030D-6E8A-4147-A177-3AD203B41FA5}">
                      <a16:colId xmlns:a16="http://schemas.microsoft.com/office/drawing/2014/main" val="450071331"/>
                    </a:ext>
                  </a:extLst>
                </a:gridCol>
                <a:gridCol w="976608">
                  <a:extLst>
                    <a:ext uri="{9D8B030D-6E8A-4147-A177-3AD203B41FA5}">
                      <a16:colId xmlns:a16="http://schemas.microsoft.com/office/drawing/2014/main" val="1576594021"/>
                    </a:ext>
                  </a:extLst>
                </a:gridCol>
                <a:gridCol w="697577">
                  <a:extLst>
                    <a:ext uri="{9D8B030D-6E8A-4147-A177-3AD203B41FA5}">
                      <a16:colId xmlns:a16="http://schemas.microsoft.com/office/drawing/2014/main" val="789843568"/>
                    </a:ext>
                  </a:extLst>
                </a:gridCol>
                <a:gridCol w="837093">
                  <a:extLst>
                    <a:ext uri="{9D8B030D-6E8A-4147-A177-3AD203B41FA5}">
                      <a16:colId xmlns:a16="http://schemas.microsoft.com/office/drawing/2014/main" val="2899303500"/>
                    </a:ext>
                  </a:extLst>
                </a:gridCol>
                <a:gridCol w="837096">
                  <a:extLst>
                    <a:ext uri="{9D8B030D-6E8A-4147-A177-3AD203B41FA5}">
                      <a16:colId xmlns:a16="http://schemas.microsoft.com/office/drawing/2014/main" val="2294635185"/>
                    </a:ext>
                  </a:extLst>
                </a:gridCol>
              </a:tblGrid>
              <a:tr h="624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КФСР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Темп роста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45166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52 895,47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57 475,11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108,7%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58 654,53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58 655,03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356142876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1 774,60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1 928,00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108,6%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1 988,83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1 988,83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620779797"/>
                  </a:ext>
                </a:extLst>
              </a:tr>
              <a:tr h="3121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964,52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1 004,49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104,1%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1 031,61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1 031,61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758892205"/>
                  </a:ext>
                </a:extLst>
              </a:tr>
              <a:tr h="374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22 546,33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23 211,34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102,9%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23 769,94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23 769,94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22199539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Судебная система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15,1%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662330033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10 364,48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10 697,43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103,2%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10 980,19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10 980,19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68022687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Резервные фонды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550,00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181,8%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174950592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16 635,74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19 624,85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118,0%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19 874,66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19 874,66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615335737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1 085,20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1 166,60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107,5%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1 184,30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1 226,40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219026525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Мобилизационная и вневойсковая подготовка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1 085,20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1 166,60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1 184,30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1 226,40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503365611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3 735,15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4 799,96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128,5%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4 984,41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4 768,31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585242270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3 735,15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4 799,96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128,5%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4 984,41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4 768,31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004371186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60 233,04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144 021,04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239,1%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138 516,56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137 351,66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390484677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Общеэкономические вопросы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160,84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167,27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104,0%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173,96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173,96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008763899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56 300,00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132 606,60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235,5%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132 357,80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132 144,60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618306131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2 392,20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2 951,30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123,4%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3 083,10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3 206,40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862579186"/>
                  </a:ext>
                </a:extLst>
              </a:tr>
              <a:tr h="70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Связь и информатика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7 295,87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1 901,70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826,70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32862882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1 380,00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72,5%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878070862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15 084,34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36 223,09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>
                          <a:effectLst/>
                        </a:rPr>
                        <a:t>240,1%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72 043,18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53 784,44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689614770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Жилищное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1 260,13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2 611,52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13 161,26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937264480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Коммунальное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3 939,42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26 468,00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671,9%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64 033,60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35 225,13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271803348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Благоустройство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6 405,30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3 252,00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50,8%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611178625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4 739,62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5 242,96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110,6%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5 398,06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5 398,06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13125000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701 013,78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401 872,35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57,3%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372 956,15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376 788,10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58721693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Дошкольное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100 335,93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139 228,03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138,8%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109 018,83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110 438,04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3971496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549 763,20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200 507,99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36,5%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200 507,99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202 225,73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625014404"/>
                  </a:ext>
                </a:extLst>
              </a:tr>
              <a:tr h="8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22 858,88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29 612,32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129,5%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30 238,32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30 933,32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449036516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Молодежная политика и оздоровление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4 809,70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5 592,40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116,3%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5 596,10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5 596,10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451477779"/>
                  </a:ext>
                </a:extLst>
              </a:tr>
              <a:tr h="12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23 246,07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26 931,61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115,9%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27 594,91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27 594,91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352780755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244408" y="6474347"/>
            <a:ext cx="800082" cy="290484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842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D8684CA9-E25C-4466-87AA-9F5CE0D5CFA3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84444D0-2C64-4CB5-8BD8-845E1CFC8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160053"/>
              </p:ext>
            </p:extLst>
          </p:nvPr>
        </p:nvGraphicFramePr>
        <p:xfrm>
          <a:off x="107505" y="692696"/>
          <a:ext cx="8928992" cy="36754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0041">
                  <a:extLst>
                    <a:ext uri="{9D8B030D-6E8A-4147-A177-3AD203B41FA5}">
                      <a16:colId xmlns:a16="http://schemas.microsoft.com/office/drawing/2014/main" val="2535770067"/>
                    </a:ext>
                  </a:extLst>
                </a:gridCol>
                <a:gridCol w="382046">
                  <a:extLst>
                    <a:ext uri="{9D8B030D-6E8A-4147-A177-3AD203B41FA5}">
                      <a16:colId xmlns:a16="http://schemas.microsoft.com/office/drawing/2014/main" val="64439773"/>
                    </a:ext>
                  </a:extLst>
                </a:gridCol>
                <a:gridCol w="3742165">
                  <a:extLst>
                    <a:ext uri="{9D8B030D-6E8A-4147-A177-3AD203B41FA5}">
                      <a16:colId xmlns:a16="http://schemas.microsoft.com/office/drawing/2014/main" val="2323598438"/>
                    </a:ext>
                  </a:extLst>
                </a:gridCol>
                <a:gridCol w="1046366">
                  <a:extLst>
                    <a:ext uri="{9D8B030D-6E8A-4147-A177-3AD203B41FA5}">
                      <a16:colId xmlns:a16="http://schemas.microsoft.com/office/drawing/2014/main" val="450071331"/>
                    </a:ext>
                  </a:extLst>
                </a:gridCol>
                <a:gridCol w="976608">
                  <a:extLst>
                    <a:ext uri="{9D8B030D-6E8A-4147-A177-3AD203B41FA5}">
                      <a16:colId xmlns:a16="http://schemas.microsoft.com/office/drawing/2014/main" val="1576594021"/>
                    </a:ext>
                  </a:extLst>
                </a:gridCol>
                <a:gridCol w="697577">
                  <a:extLst>
                    <a:ext uri="{9D8B030D-6E8A-4147-A177-3AD203B41FA5}">
                      <a16:colId xmlns:a16="http://schemas.microsoft.com/office/drawing/2014/main" val="789843568"/>
                    </a:ext>
                  </a:extLst>
                </a:gridCol>
                <a:gridCol w="837093">
                  <a:extLst>
                    <a:ext uri="{9D8B030D-6E8A-4147-A177-3AD203B41FA5}">
                      <a16:colId xmlns:a16="http://schemas.microsoft.com/office/drawing/2014/main" val="2899303500"/>
                    </a:ext>
                  </a:extLst>
                </a:gridCol>
                <a:gridCol w="837096">
                  <a:extLst>
                    <a:ext uri="{9D8B030D-6E8A-4147-A177-3AD203B41FA5}">
                      <a16:colId xmlns:a16="http://schemas.microsoft.com/office/drawing/2014/main" val="2294635185"/>
                    </a:ext>
                  </a:extLst>
                </a:gridCol>
              </a:tblGrid>
              <a:tr h="31858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КФСР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Темп роста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45166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 и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73 751,44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59 821,00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81,1%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59 821,00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65 371,00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907770460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73 751,44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59 821,00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81,1%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59 821,00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65 371,00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562357845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Социальная политика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24 733,75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33 686,14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136,2%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35 350,26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37 642,50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8687241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8 453,23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9 111,20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9 567,23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9 567,23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525313064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4 741,82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3 291,04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69,4%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2 318,63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2 369,47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456402125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11 138,70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20 879,60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187,5%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23 060,10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25 301,50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729251005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101,1%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404,30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145486453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873,00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7 091,60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812,3%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4032239837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Массовый спорт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873,00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7 091,60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812,3%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944,20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906082149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1 905,90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107,5%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671685811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1 905,90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107,5%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2 048,31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2045121480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7,67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5,80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75,6%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638019199"/>
                  </a:ext>
                </a:extLst>
              </a:tr>
              <a:tr h="318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7,67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75,6%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5,01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465090596"/>
                  </a:ext>
                </a:extLst>
              </a:tr>
              <a:tr h="318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Межбюджетные трансферты общего характера бюджетам субъектов Российской Федерации и муниципальных образований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31 948,37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40 392,55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126,4%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37 529,80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33 570,42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134961770"/>
                  </a:ext>
                </a:extLst>
              </a:tr>
              <a:tr h="318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26 886,35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22 530,09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83,8%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30 924,70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31 279,15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580800433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5 062,02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17 862,46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352,9%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6 605,10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2 291,27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1122252938"/>
                  </a:ext>
                </a:extLst>
              </a:tr>
              <a:tr h="1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ВСЕГО РАСХОДОВ</a:t>
                      </a: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967 267,11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788 603,55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81,5%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784 037,71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u="none" strike="noStrike" dirty="0">
                          <a:effectLst/>
                        </a:rPr>
                        <a:t>772 150,37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1" marR="3311" marT="3311" marB="0" anchor="ctr"/>
                </a:tc>
                <a:extLst>
                  <a:ext uri="{0D108BD9-81ED-4DB2-BD59-A6C34878D82A}">
                    <a16:rowId xmlns:a16="http://schemas.microsoft.com/office/drawing/2014/main" val="3252556069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B32106-B1BD-42AC-ABE2-C88DFB64615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rgbClr val="CCFF66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Функциональная структура расходов, </a:t>
            </a:r>
            <a:r>
              <a:rPr lang="ru-RU" sz="1200" i="1" dirty="0" err="1"/>
              <a:t>тыс.руб</a:t>
            </a:r>
            <a:r>
              <a:rPr lang="ru-RU" sz="1200" i="1" dirty="0"/>
              <a:t>.  (продолжение)</a:t>
            </a:r>
            <a:endParaRPr lang="ru-RU" sz="2800" b="1" i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39BBA73-C277-4735-BA7C-9D2BC8AEF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40639"/>
            <a:ext cx="4320480" cy="2060848"/>
          </a:xfrm>
          <a:prstGeom prst="rect">
            <a:avLst/>
          </a:prstGeom>
        </p:spPr>
      </p:pic>
      <p:graphicFrame>
        <p:nvGraphicFramePr>
          <p:cNvPr id="14" name="Объект 11">
            <a:extLst>
              <a:ext uri="{FF2B5EF4-FFF2-40B4-BE49-F238E27FC236}">
                <a16:creationId xmlns:a16="http://schemas.microsoft.com/office/drawing/2014/main" id="{C960C56B-53B5-4452-A486-75ACF0AD25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803901"/>
              </p:ext>
            </p:extLst>
          </p:nvPr>
        </p:nvGraphicFramePr>
        <p:xfrm>
          <a:off x="4499992" y="4479020"/>
          <a:ext cx="4320480" cy="18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7531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1798730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000" b="1" i="1" dirty="0"/>
              <a:t>Результат исполнения бюджета: </a:t>
            </a:r>
            <a:br>
              <a:rPr lang="ru-RU" sz="3000" b="1" i="1" dirty="0"/>
            </a:br>
            <a:r>
              <a:rPr lang="ru-RU" sz="3000" b="1" i="1" dirty="0"/>
              <a:t>2019 г.- профицит бюджета 1.867,89 </a:t>
            </a:r>
            <a:r>
              <a:rPr lang="ru-RU" sz="3000" b="1" i="1" dirty="0" err="1"/>
              <a:t>тыс.руб</a:t>
            </a:r>
            <a:r>
              <a:rPr lang="ru-RU" sz="3000" b="1" i="1" dirty="0"/>
              <a:t>.; </a:t>
            </a:r>
            <a:br>
              <a:rPr lang="ru-RU" sz="3000" b="1" i="1" dirty="0"/>
            </a:br>
            <a:r>
              <a:rPr lang="ru-RU" sz="3000" b="1" i="1" dirty="0"/>
              <a:t>2020- профицит бюджета 5.000,00 </a:t>
            </a:r>
            <a:r>
              <a:rPr lang="ru-RU" sz="3000" b="1" i="1" dirty="0" err="1"/>
              <a:t>тыс.руб</a:t>
            </a:r>
            <a:r>
              <a:rPr lang="ru-RU" sz="3000" b="1" i="1" dirty="0"/>
              <a:t>.; 2020г. – сбалансированный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5517" y="2913998"/>
            <a:ext cx="8784976" cy="66114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r>
              <a:rPr lang="ru-RU" sz="12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2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200" b="1" dirty="0">
                <a:solidFill>
                  <a:schemeClr val="tx1"/>
                </a:solidFill>
              </a:rPr>
              <a:t>500,00 тыс.рублей;</a:t>
            </a:r>
          </a:p>
          <a:p>
            <a:pPr>
              <a:buFontTx/>
              <a:buChar char="-"/>
            </a:pPr>
            <a:r>
              <a:rPr lang="ru-RU" sz="1200" u="sng" dirty="0">
                <a:solidFill>
                  <a:schemeClr val="tx1"/>
                </a:solidFill>
              </a:rPr>
              <a:t>возврат бюджетных кредитов -</a:t>
            </a:r>
            <a:r>
              <a:rPr lang="ru-RU" sz="1200" dirty="0">
                <a:solidFill>
                  <a:schemeClr val="tx1"/>
                </a:solidFill>
              </a:rPr>
              <a:t>от юридических лиц в сумме </a:t>
            </a:r>
            <a:r>
              <a:rPr lang="ru-RU" sz="1200" b="1" dirty="0">
                <a:solidFill>
                  <a:schemeClr val="tx1"/>
                </a:solidFill>
              </a:rPr>
              <a:t>46,42 </a:t>
            </a:r>
            <a:r>
              <a:rPr lang="ru-RU" sz="1200" b="1" dirty="0" err="1">
                <a:solidFill>
                  <a:schemeClr val="tx1"/>
                </a:solidFill>
              </a:rPr>
              <a:t>тыс.рублей</a:t>
            </a:r>
            <a:r>
              <a:rPr lang="ru-RU" sz="12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2095362" y="2070809"/>
            <a:ext cx="6821923" cy="63303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200" dirty="0">
                <a:solidFill>
                  <a:schemeClr val="tx1"/>
                </a:solidFill>
              </a:rPr>
              <a:t>погашение бюджетом муниципального района кредитов, полученных из областного бюджета для частичного покрытия дефицита бюджета в объеме </a:t>
            </a:r>
            <a:r>
              <a:rPr lang="ru-RU" sz="1200" b="1" dirty="0">
                <a:solidFill>
                  <a:schemeClr val="tx1"/>
                </a:solidFill>
              </a:rPr>
              <a:t>1.867,88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EE772118-0282-4C57-9114-98221847602A}"/>
              </a:ext>
            </a:extLst>
          </p:cNvPr>
          <p:cNvSpPr/>
          <p:nvPr/>
        </p:nvSpPr>
        <p:spPr>
          <a:xfrm>
            <a:off x="263740" y="2070809"/>
            <a:ext cx="1628322" cy="680814"/>
          </a:xfrm>
          <a:prstGeom prst="roundRect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2019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892062" y="2410406"/>
            <a:ext cx="202910" cy="81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540A1EC-0F50-47A4-9B10-10AA31DDB562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1071791" y="2751623"/>
            <a:ext cx="6110" cy="162375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C6F45CFA-1C56-4E99-AF0D-DAB20B3A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40" y="3737513"/>
            <a:ext cx="1640542" cy="608931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2020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938D1A6B-395F-4173-A9B1-72604C486BB1}"/>
              </a:ext>
            </a:extLst>
          </p:cNvPr>
          <p:cNvSpPr/>
          <p:nvPr/>
        </p:nvSpPr>
        <p:spPr>
          <a:xfrm>
            <a:off x="2240559" y="5381633"/>
            <a:ext cx="6723929" cy="111010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Предоставление бюджетных кредитов нижестоящим бюджетам: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Планируется предоставление бюджетных кредитов бюджетам  муниципальных районов и городских округов на покрытие временного кассового разрыва, возникающего при исполнении их бюджетов в сумме 500,00 </a:t>
            </a:r>
            <a:r>
              <a:rPr lang="ru-RU" sz="1200" dirty="0" err="1">
                <a:solidFill>
                  <a:schemeClr val="tx1"/>
                </a:solidFill>
              </a:rPr>
              <a:t>тыс.руб</a:t>
            </a:r>
            <a:r>
              <a:rPr lang="ru-RU" sz="1200" dirty="0">
                <a:solidFill>
                  <a:schemeClr val="tx1"/>
                </a:solidFill>
              </a:rPr>
              <a:t>. при возврате указанной суммы в течение соответствующего финансового года.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6C5E6789-E5AF-4491-9956-93DEAC57D62D}"/>
              </a:ext>
            </a:extLst>
          </p:cNvPr>
          <p:cNvSpPr txBox="1">
            <a:spLocks/>
          </p:cNvSpPr>
          <p:nvPr/>
        </p:nvSpPr>
        <p:spPr>
          <a:xfrm>
            <a:off x="251520" y="5544007"/>
            <a:ext cx="1640542" cy="7653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762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2021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/>
          <p:nvPr/>
        </p:nvCxnSpPr>
        <p:spPr>
          <a:xfrm flipV="1">
            <a:off x="1935830" y="6134083"/>
            <a:ext cx="319064" cy="81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5E1BA0D-AF66-414E-98C1-46836CBEBED1}"/>
              </a:ext>
            </a:extLst>
          </p:cNvPr>
          <p:cNvCxnSpPr/>
          <p:nvPr/>
        </p:nvCxnSpPr>
        <p:spPr>
          <a:xfrm flipV="1">
            <a:off x="1815900" y="4241742"/>
            <a:ext cx="319064" cy="811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64270F48-EFE6-485E-A4AC-8D8DADA7A665}"/>
              </a:ext>
            </a:extLst>
          </p:cNvPr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74A029BA-C11F-4CE6-855B-5679897C83EA}"/>
              </a:ext>
            </a:extLst>
          </p:cNvPr>
          <p:cNvSpPr/>
          <p:nvPr/>
        </p:nvSpPr>
        <p:spPr>
          <a:xfrm>
            <a:off x="2142565" y="3757946"/>
            <a:ext cx="6821923" cy="69395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200" dirty="0">
                <a:solidFill>
                  <a:schemeClr val="tx1"/>
                </a:solidFill>
              </a:rPr>
              <a:t>погашение бюджетом муниципального района кредитов, полученных из областного бюджета для частичного покрытия дефицита бюджета в объеме </a:t>
            </a:r>
            <a:r>
              <a:rPr lang="ru-RU" sz="1200" b="1" dirty="0">
                <a:solidFill>
                  <a:schemeClr val="tx1"/>
                </a:solidFill>
              </a:rPr>
              <a:t>5.000,00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9CB1A1A-9F83-4403-946E-78CE886F8067}"/>
              </a:ext>
            </a:extLst>
          </p:cNvPr>
          <p:cNvSpPr/>
          <p:nvPr/>
        </p:nvSpPr>
        <p:spPr>
          <a:xfrm>
            <a:off x="191996" y="4595374"/>
            <a:ext cx="8784976" cy="53732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r>
              <a:rPr lang="ru-RU" sz="12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2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200" b="1" dirty="0">
                <a:solidFill>
                  <a:schemeClr val="tx1"/>
                </a:solidFill>
              </a:rPr>
              <a:t>500,00 тыс.рублей;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43C7DE-CAD7-4F1A-94F2-18599632B627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1084011" y="4346444"/>
            <a:ext cx="0" cy="281641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50239"/>
            <a:ext cx="8229600" cy="902497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Муниципальный долг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регламентируется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026037" y="2799363"/>
            <a:ext cx="828096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/>
              <a:t>Тыс.руб.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88803593"/>
              </p:ext>
            </p:extLst>
          </p:nvPr>
        </p:nvGraphicFramePr>
        <p:xfrm>
          <a:off x="80864" y="2729258"/>
          <a:ext cx="4464496" cy="3692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одержимое 7"/>
          <p:cNvSpPr txBox="1">
            <a:spLocks/>
          </p:cNvSpPr>
          <p:nvPr/>
        </p:nvSpPr>
        <p:spPr>
          <a:xfrm>
            <a:off x="251520" y="1162812"/>
            <a:ext cx="8587680" cy="1582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Концепцией управления муниципальным долгом в </a:t>
            </a:r>
            <a:r>
              <a:rPr lang="ru-RU" sz="1400" dirty="0" err="1"/>
              <a:t>Дальнеконстантиновском</a:t>
            </a:r>
            <a:r>
              <a:rPr lang="ru-RU" sz="1400" dirty="0"/>
              <a:t> муниципальном районе Нижегородской области на период до 2020 года, утвержденной постановлением администрации </a:t>
            </a:r>
            <a:r>
              <a:rPr lang="ru-RU" sz="1400" dirty="0" err="1"/>
              <a:t>Дальнеконстантиновского</a:t>
            </a:r>
            <a:r>
              <a:rPr lang="ru-RU" sz="1400" dirty="0"/>
              <a:t> муниципального района  от 27.08.2015 № 753,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27 решения Земского собрания «О проекте бюджета Дальнеконстантиновского муниципального района на 2019 год и плановый период 2020 и 2021 годов».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7"/>
          <p:cNvSpPr txBox="1">
            <a:spLocks/>
          </p:cNvSpPr>
          <p:nvPr/>
        </p:nvSpPr>
        <p:spPr>
          <a:xfrm>
            <a:off x="4789327" y="2582273"/>
            <a:ext cx="4159186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sz="1400" dirty="0"/>
              <a:t>      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ru-RU" sz="1400" dirty="0"/>
              <a:t> 	В течение 2019 года планируется погашение имеющихся на начало года бюджетных кредитов на общую сумму </a:t>
            </a:r>
            <a:r>
              <a:rPr lang="ru-RU" sz="1400" b="1" dirty="0"/>
              <a:t>1.867,88 тыс. рублей.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>
          <a:xfrm>
            <a:off x="4598640" y="4111877"/>
            <a:ext cx="4464496" cy="2391281"/>
          </a:xfrm>
          <a:prstGeom prst="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sz="1200" dirty="0"/>
              <a:t> </a:t>
            </a:r>
            <a:r>
              <a:rPr lang="ru-RU" sz="1400" b="1" dirty="0"/>
              <a:t>Муниципальный долг… </a:t>
            </a:r>
          </a:p>
          <a:p>
            <a:pPr marL="628650" lvl="1" indent="-1714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/>
              <a:t>на начало 2019 </a:t>
            </a:r>
            <a:r>
              <a:rPr lang="ru-RU" sz="1400" dirty="0"/>
              <a:t>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10,7%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/>
              <a:t>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1400" b="1" dirty="0"/>
              <a:t>на конец 2019 года – 7,7</a:t>
            </a:r>
            <a:r>
              <a:rPr lang="ru-RU" sz="1400" b="1" dirty="0">
                <a:solidFill>
                  <a:schemeClr val="tx1"/>
                </a:solidFill>
              </a:rPr>
              <a:t>%</a:t>
            </a:r>
            <a:r>
              <a:rPr lang="ru-RU" sz="1400" b="1" dirty="0"/>
              <a:t>, данные показатели свидетельствуют о его достаточно безопасном уровне</a:t>
            </a:r>
            <a:r>
              <a:rPr lang="ru-RU" sz="1400" dirty="0"/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Блок-схема: ручное управление 12"/>
          <p:cNvSpPr/>
          <p:nvPr/>
        </p:nvSpPr>
        <p:spPr>
          <a:xfrm>
            <a:off x="4846528" y="4443748"/>
            <a:ext cx="365939" cy="720080"/>
          </a:xfrm>
          <a:prstGeom prst="flowChartManualOperati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896041" y="5315515"/>
            <a:ext cx="288032" cy="21602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узырек для мыслей: облако 28">
            <a:extLst>
              <a:ext uri="{FF2B5EF4-FFF2-40B4-BE49-F238E27FC236}">
                <a16:creationId xmlns:a16="http://schemas.microsoft.com/office/drawing/2014/main" id="{37D3CDF8-5AE8-46D8-98C9-7EBCD6F24C77}"/>
              </a:ext>
            </a:extLst>
          </p:cNvPr>
          <p:cNvSpPr/>
          <p:nvPr/>
        </p:nvSpPr>
        <p:spPr>
          <a:xfrm>
            <a:off x="4789327" y="2420888"/>
            <a:ext cx="4159186" cy="1636551"/>
          </a:xfrm>
          <a:prstGeom prst="cloudCallout">
            <a:avLst>
              <a:gd name="adj1" fmla="val -66156"/>
              <a:gd name="adj2" fmla="val 25936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B382F-74B2-4850-A67B-8DDF27090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25" y="5305268"/>
            <a:ext cx="1979712" cy="14314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47FDCC-DF1B-4642-8D8C-68670D2A6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80236"/>
            <a:ext cx="2284964" cy="1669539"/>
          </a:xfrm>
          <a:prstGeom prst="rect">
            <a:avLst/>
          </a:prstGeom>
          <a:noFill/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9C6897C6-6F91-44B8-999F-A32489DE71C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rgbClr val="CCFF66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Результаты работы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84A1ACA-0709-404A-9B29-88A3B5877B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114933" y="1988347"/>
            <a:ext cx="4752529" cy="31683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0E2C86-C6F5-40CB-B23F-1AB7DC1220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242628" y="763717"/>
            <a:ext cx="4752528" cy="31683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41B19D-DA49-4E40-A7B5-257081311E03}"/>
              </a:ext>
            </a:extLst>
          </p:cNvPr>
          <p:cNvSpPr/>
          <p:nvPr/>
        </p:nvSpPr>
        <p:spPr>
          <a:xfrm>
            <a:off x="4644008" y="1586802"/>
            <a:ext cx="3888432" cy="191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   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оценки эффективности деятельности ОМСУ городских округов и муниципальных районов за 2017 год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Дальнеконстантиновский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муниципальный район занял 2 мест (среди групп районов с населением 20-35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тыс.чел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.) и удостоился гранта в размере 1,1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25D938F-9456-4E6E-9F3E-324F2EA7BC5E}"/>
              </a:ext>
            </a:extLst>
          </p:cNvPr>
          <p:cNvSpPr/>
          <p:nvPr/>
        </p:nvSpPr>
        <p:spPr>
          <a:xfrm>
            <a:off x="577650" y="2780928"/>
            <a:ext cx="3603642" cy="1927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Министерством финансов Нижегородской области ежегодно проводится оценка платежеспособности и качества управления муниципальными финансами.</a:t>
            </a:r>
          </a:p>
          <a:p>
            <a:pPr algn="just" defTabSz="452438">
              <a:defRPr/>
            </a:pP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	По итогам проведения оценки за 2017 год </a:t>
            </a:r>
            <a:r>
              <a:rPr lang="ru-RU" sz="1200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Дальнеконстантиновский</a:t>
            </a: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 муниципальный район на 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10 месте </a:t>
            </a:r>
            <a:r>
              <a:rPr lang="ru-RU" sz="1200" dirty="0">
                <a:solidFill>
                  <a:schemeClr val="tx1"/>
                </a:solidFill>
                <a:cs typeface="Times New Roman" pitchFamily="18" charset="0"/>
              </a:rPr>
              <a:t>среди 52 муниципальных районов и городских округов Нижегородской области, включая город Нижний Новгород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83B2129-3E85-4CB3-A898-130FAC630B35}"/>
              </a:ext>
            </a:extLst>
          </p:cNvPr>
          <p:cNvSpPr/>
          <p:nvPr/>
        </p:nvSpPr>
        <p:spPr>
          <a:xfrm>
            <a:off x="534746" y="2780927"/>
            <a:ext cx="3707882" cy="186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В 2018 году была проведена работа по сбору информации для расчета значений отдельных индикаторов оценки результатов, достигнутых в сфере повышения эффективности бюджетных расходов за 2017 год. По проведенному министерством финансов Нижегородской области мониторингу достигнутых муниципальными районами и городскими округами результатов в сфере повышения эффективности бюджетных расходов, </a:t>
            </a:r>
            <a:r>
              <a:rPr lang="ru-RU" sz="1100" b="1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Дальнеконстантиновскому</a:t>
            </a: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 муниципальному району был выделен грант в размере 1,0 млн. руб.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C59EBCB-F459-44AD-A566-3FC8646772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002182" y="3694590"/>
            <a:ext cx="4752528" cy="3042168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63CC6CA-61FC-4040-83EA-2AB7A2B229D6}"/>
              </a:ext>
            </a:extLst>
          </p:cNvPr>
          <p:cNvSpPr/>
          <p:nvPr/>
        </p:nvSpPr>
        <p:spPr>
          <a:xfrm>
            <a:off x="4427984" y="4489803"/>
            <a:ext cx="3864010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Министерством финансов Нижегородской области ежегодно проводится оценка платежеспособности и качества управления муниципальными финансами.</a:t>
            </a:r>
          </a:p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	По итогам проведения оценки за 2017 год </a:t>
            </a:r>
            <a:r>
              <a:rPr lang="ru-RU" sz="1200" b="1" dirty="0" err="1">
                <a:solidFill>
                  <a:schemeClr val="tx1"/>
                </a:solidFill>
                <a:cs typeface="Times New Roman" pitchFamily="18" charset="0"/>
              </a:rPr>
              <a:t>Дальнеконстантиновский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 муниципальный район на 10 месте среди 52 муниципальных районов и городских округов Нижегородской области, включая город Нижний Новгород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398E3DB-3834-4798-B2FF-9C1528290AFE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92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97" y="88021"/>
            <a:ext cx="8625103" cy="628328"/>
          </a:xfr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Открытые муниципальные информационные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682944"/>
            <a:ext cx="4105564" cy="9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7.Dom_sovetov.jpg - [01.07.2011 14:02:38]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3861048"/>
            <a:ext cx="2891640" cy="22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4891339"/>
            <a:ext cx="3026747" cy="1756321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4942208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82551" y="5192095"/>
            <a:ext cx="1688938" cy="1455565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 Управление финансов</a:t>
            </a:r>
          </a:p>
        </p:txBody>
      </p:sp>
      <p:pic>
        <p:nvPicPr>
          <p:cNvPr id="9" name="Рисунок 8" descr="Знак EC06 Телефон связи с медицинским пунктом (скорой медицинской помощью) (размер 200х200) фотолюминисцентный - ССР"/>
          <p:cNvPicPr/>
          <p:nvPr/>
        </p:nvPicPr>
        <p:blipFill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8155" y="4752105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SVG Бесплатные фото и векторы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00157" y="5421006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97353" y="6337932"/>
            <a:ext cx="864096" cy="432048"/>
          </a:xfrm>
          <a:prstGeom prst="ellipse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4380" y="788470"/>
            <a:ext cx="5070813" cy="3963635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                    </a:t>
            </a:r>
            <a:r>
              <a:rPr lang="ru-RU" sz="1400" b="1" dirty="0">
                <a:solidFill>
                  <a:schemeClr val="tx1"/>
                </a:solidFill>
              </a:rPr>
              <a:t>Адреса официальных сайтов: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Администрация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400" dirty="0">
                <a:solidFill>
                  <a:schemeClr val="tx1"/>
                </a:solidFill>
              </a:rPr>
              <a:t> муниципального района   (включая структурные подразделения)     </a:t>
            </a:r>
            <a:r>
              <a:rPr lang="ru-RU" sz="1400" dirty="0">
                <a:solidFill>
                  <a:schemeClr val="tx1"/>
                </a:solidFill>
                <a:hlinkClick r:id="rId2"/>
              </a:rPr>
              <a:t>http://dk.nnov.ru/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Управление финансов администрации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400" dirty="0">
                <a:solidFill>
                  <a:schemeClr val="tx1"/>
                </a:solidFill>
              </a:rPr>
              <a:t> муниципального района </a:t>
            </a:r>
            <a:r>
              <a:rPr lang="ru-RU" sz="1400" u="sng" dirty="0">
                <a:solidFill>
                  <a:schemeClr val="tx1"/>
                </a:solidFill>
                <a:hlinkClick r:id="rId3"/>
              </a:rPr>
              <a:t>http://dk.nnov.ru/executive/strukture/finansi/</a:t>
            </a:r>
            <a:endParaRPr lang="ru-RU" sz="1400" u="sng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400" dirty="0">
                <a:solidFill>
                  <a:schemeClr val="tx1"/>
                </a:solidFill>
                <a:hlinkClick r:id="rId4"/>
              </a:rPr>
              <a:t>http://gu.nnov.ru/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400" dirty="0">
                <a:solidFill>
                  <a:srgbClr val="0000FF"/>
                </a:solidFill>
              </a:rPr>
              <a:t>http://www.goszakaz.nnov.ru/index.html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4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dirty="0"/>
          </a:p>
        </p:txBody>
      </p:sp>
      <p:pic>
        <p:nvPicPr>
          <p:cNvPr id="14" name="Рисунок 13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5C4DCF6C-7356-43DE-B058-9F8B1AFAA5EE}"/>
              </a:ext>
            </a:extLst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527990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32FAA1-0937-411C-9137-682862FCC6CF}"/>
              </a:ext>
            </a:extLst>
          </p:cNvPr>
          <p:cNvPicPr/>
          <p:nvPr/>
        </p:nvPicPr>
        <p:blipFill rotWithShape="1">
          <a:blip r:embed="rId12"/>
          <a:srcRect l="2085" t="9219" r="12774" b="13416"/>
          <a:stretch/>
        </p:blipFill>
        <p:spPr bwMode="auto">
          <a:xfrm>
            <a:off x="5533368" y="848130"/>
            <a:ext cx="3357199" cy="250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Скругленный прямоугольник 7">
            <a:extLst>
              <a:ext uri="{FF2B5EF4-FFF2-40B4-BE49-F238E27FC236}">
                <a16:creationId xmlns:a16="http://schemas.microsoft.com/office/drawing/2014/main" id="{DF246EFD-651C-4542-9B5D-C3B3FAA1C53E}"/>
              </a:ext>
            </a:extLst>
          </p:cNvPr>
          <p:cNvSpPr/>
          <p:nvPr/>
        </p:nvSpPr>
        <p:spPr>
          <a:xfrm>
            <a:off x="5077489" y="3303464"/>
            <a:ext cx="3983959" cy="840487"/>
          </a:xfrm>
          <a:prstGeom prst="round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3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4"/>
              </a:rPr>
              <a:t>budget@dk.nnov.ru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26894785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7921</TotalTime>
  <Words>9538</Words>
  <Application>Microsoft Office PowerPoint</Application>
  <PresentationFormat>Экран (4:3)</PresentationFormat>
  <Paragraphs>2198</Paragraphs>
  <Slides>52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8" baseType="lpstr">
      <vt:lpstr>Arial</vt:lpstr>
      <vt:lpstr>Arial Unicode MS</vt:lpstr>
      <vt:lpstr>Calibri</vt:lpstr>
      <vt:lpstr>Times New Roman</vt:lpstr>
      <vt:lpstr>Trebuchet MS</vt:lpstr>
      <vt:lpstr>Тема Office</vt:lpstr>
      <vt:lpstr>Презентация PowerPoint</vt:lpstr>
      <vt:lpstr>Что такое… «Бюджет для граждан»??? </vt:lpstr>
      <vt:lpstr>Публичные слушания по проекту бюджета</vt:lpstr>
      <vt:lpstr> Бюджет – … </vt:lpstr>
      <vt:lpstr> Бюджет…бюджет…бюджет… </vt:lpstr>
      <vt:lpstr>ДОХОДЫ БЮДЖЕТА- из чего они складываются ?</vt:lpstr>
      <vt:lpstr>Какие налоги уплачивают жители  Нижегородской области</vt:lpstr>
      <vt:lpstr>Как распределяются РАСХОДЫ по основным функциям государства</vt:lpstr>
      <vt:lpstr>По разделам (подразделам) функциональной структуры:</vt:lpstr>
      <vt:lpstr>По государственным и муниципальным программам</vt:lpstr>
      <vt:lpstr>На чем основывается составление  проекта местного бюджета</vt:lpstr>
      <vt:lpstr>Каковы основные направления бюджетной  и налоговой политики Дальнеконстантиновского муниципального района на 2019-2021 годы</vt:lpstr>
      <vt:lpstr>Как происходит составление бюджета Дальнеконстантиновского муниципального района</vt:lpstr>
      <vt:lpstr>Из чего состоит бюджетная система Дальнеконстантиновского муниципального района</vt:lpstr>
      <vt:lpstr>Какие показатели характеризуют наш район в 2018 году</vt:lpstr>
      <vt:lpstr>Какова динамика показателей социально-экономического развития района</vt:lpstr>
      <vt:lpstr> Основные параметры бюджетного планирования Дальнеконстантиновского муниципального района  </vt:lpstr>
      <vt:lpstr>Сколько доходов поступает в бюджет  муниципального района</vt:lpstr>
      <vt:lpstr> Из каких поступлений формируется бюджет муниципального района </vt:lpstr>
      <vt:lpstr> Налоговые доходы                    </vt:lpstr>
      <vt:lpstr>Как зачисляются налоги на территории области</vt:lpstr>
      <vt:lpstr>Неналоговые доходы</vt:lpstr>
      <vt:lpstr>Безвозмездные поступления</vt:lpstr>
      <vt:lpstr>Особенности формирования бюджета Дальнеконстантиновского муниципального района на 2019 год и плановый период 2020-2021 годов по расходам</vt:lpstr>
      <vt:lpstr>Принципы и подходы к формированию расходов местного бюджета определены в соответствии с:</vt:lpstr>
      <vt:lpstr>Как распределены расходы местного бюджета по отраслям на 2019 год</vt:lpstr>
      <vt:lpstr>Как распределены расходы местного бюджета по отраслям в 2020-2021 году</vt:lpstr>
      <vt:lpstr>Сколько средств местного бюджета распределено в рамках программ</vt:lpstr>
      <vt:lpstr>Программные расходы местного бюджета 2019-2021 годов </vt:lpstr>
      <vt:lpstr>Программные расходы местного бюджета 2019-2021 годов </vt:lpstr>
      <vt:lpstr>Презентация PowerPoint</vt:lpstr>
      <vt:lpstr> МП «Развитие образования Дальнеконстантиновского муниципального района Нижегородской области на 2015-2020 годы» </vt:lpstr>
      <vt:lpstr> МП «Развитие образования Дальнеконстантиновского муниципального района Нижегородской области на 2015-2020 годы» </vt:lpstr>
      <vt:lpstr>Презентация PowerPoint</vt:lpstr>
      <vt:lpstr>Презентация PowerPoint</vt:lpstr>
      <vt:lpstr>Презентация PowerPoint</vt:lpstr>
      <vt:lpstr> МП " Развитие физической культуры, спорта, молодежной политики и патриотическое воспитание граждан Дальнеконстантиновского муници-пального района" (Утверждена постановлением администрации Дальнеконстантиновского муниципального района Нижегородской области от 04.04.2016 года  №221)  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2019-2023 годы" (Утверждена постановлением администрации Дальнеконстантиновского муниципального района Нижегородской области от 16.10.2018 года  №1271)  </vt:lpstr>
      <vt:lpstr> МП " Повышение качества жизни населения Дальнеконстантиновского муниципального района Нижегородской области на 2019-2023 годы"  </vt:lpstr>
      <vt:lpstr> МП " Повышение качества жизни населения Дальнеконстантиновского муниципального района Нижегородской области на 2019-2023 годы"  </vt:lpstr>
      <vt:lpstr> МП " Повышение качества жизни населения Дальнеконстантиновского муниципального района Нижегородской области на 2019-2023 годы"  </vt:lpstr>
      <vt:lpstr> МП «Управление муниципальными  финансами Дальнеконстантиновского муниципального района» (утверждена постановлением администрации Дальнеконстантиновского муниципального района Нижегородской области от 26.09.2014 года  №1150)  </vt:lpstr>
      <vt:lpstr>  МП «Управление муниципальной собственностью Дальнеконстантиновского муниципального района Нижегородской области на 2015-2020 годы » (утверждена постановлением администрации Дальнеконстантиновского муниципального района Нижегородской области от 25.09.2014 года  №1148)  </vt:lpstr>
      <vt:lpstr>Непрограммные расходы</vt:lpstr>
      <vt:lpstr>Функциональная структура расходов, тыс.руб.</vt:lpstr>
      <vt:lpstr>Презентация PowerPoint</vt:lpstr>
      <vt:lpstr>Результат исполнения бюджета:  2019 г.- профицит бюджета 1.867,89 тыс.руб.;  2020- профицит бюджета 5.000,00 тыс.руб.; 2020г. – сбалансированный бюджет</vt:lpstr>
      <vt:lpstr>Муниципальный долг Дальнеконстантиновского муниципального района регламентируется</vt:lpstr>
      <vt:lpstr>Презентация PowerPoint</vt:lpstr>
      <vt:lpstr>Открытые муниципальные информационные ресурсы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813</cp:revision>
  <cp:lastPrinted>2018-12-08T13:15:35Z</cp:lastPrinted>
  <dcterms:created xsi:type="dcterms:W3CDTF">2014-12-11T17:53:07Z</dcterms:created>
  <dcterms:modified xsi:type="dcterms:W3CDTF">2021-04-08T07:08:44Z</dcterms:modified>
</cp:coreProperties>
</file>